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3" r:id="rId3"/>
    <p:sldId id="275" r:id="rId4"/>
    <p:sldId id="279" r:id="rId5"/>
    <p:sldId id="274" r:id="rId6"/>
    <p:sldId id="267" r:id="rId7"/>
    <p:sldId id="263" r:id="rId8"/>
    <p:sldId id="257" r:id="rId9"/>
    <p:sldId id="278" r:id="rId10"/>
    <p:sldId id="268" r:id="rId11"/>
    <p:sldId id="276" r:id="rId12"/>
    <p:sldId id="271" r:id="rId13"/>
    <p:sldId id="272" r:id="rId14"/>
    <p:sldId id="277" r:id="rId1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singer, Taylor L" initials="HTL" lastIdx="2" clrIdx="0">
    <p:extLst>
      <p:ext uri="{19B8F6BF-5375-455C-9EA6-DF929625EA0E}">
        <p15:presenceInfo xmlns:p15="http://schemas.microsoft.com/office/powerpoint/2012/main" userId="S-1-5-21-2072974133-1484400700-638741381-171882" providerId="AD"/>
      </p:ext>
    </p:extLst>
  </p:cmAuthor>
  <p:cmAuthor id="2" name="Microsoft Office User" initials="MOU" lastIdx="4"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23F"/>
    <a:srgbClr val="67AFAB"/>
    <a:srgbClr val="72B84C"/>
    <a:srgbClr val="5EA944"/>
    <a:srgbClr val="008AB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80" autoAdjust="0"/>
    <p:restoredTop sz="62896" autoAdjust="0"/>
  </p:normalViewPr>
  <p:slideViewPr>
    <p:cSldViewPr snapToGrid="0">
      <p:cViewPr varScale="1">
        <p:scale>
          <a:sx n="79" d="100"/>
          <a:sy n="79" d="100"/>
        </p:scale>
        <p:origin x="5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4D2D3-B7C0-49B7-8731-B3CDA085D4BC}" type="doc">
      <dgm:prSet loTypeId="urn:microsoft.com/office/officeart/2005/8/layout/bList2" loCatId="list" qsTypeId="urn:microsoft.com/office/officeart/2005/8/quickstyle/simple1" qsCatId="simple" csTypeId="urn:microsoft.com/office/officeart/2005/8/colors/accent2_2" csCatId="accent2" phldr="1"/>
      <dgm:spPr/>
      <dgm:t>
        <a:bodyPr/>
        <a:lstStyle/>
        <a:p>
          <a:endParaRPr lang="en-US"/>
        </a:p>
      </dgm:t>
    </dgm:pt>
    <dgm:pt modelId="{F51B79E9-8B11-40BE-926E-45FDA5417BA6}">
      <dgm:prSet phldrT="[Text]" custT="1"/>
      <dgm:spPr>
        <a:solidFill>
          <a:srgbClr val="D8623F"/>
        </a:solidFill>
      </dgm:spPr>
      <dgm:t>
        <a:bodyPr/>
        <a:lstStyle/>
        <a:p>
          <a:pPr algn="ctr"/>
          <a:r>
            <a:rPr lang="en-US" sz="2000" b="1" dirty="0">
              <a:latin typeface="Gill Sans MT" panose="020B0502020104020203" pitchFamily="34" charset="0"/>
            </a:rPr>
            <a:t>Neurons</a:t>
          </a:r>
        </a:p>
      </dgm:t>
    </dgm:pt>
    <dgm:pt modelId="{5BBAFB44-33EF-450D-AE70-1FB2EACF6B48}" type="parTrans" cxnId="{8384EFD0-08D4-4CC1-A9F9-B62D02AB1649}">
      <dgm:prSet/>
      <dgm:spPr/>
      <dgm:t>
        <a:bodyPr/>
        <a:lstStyle/>
        <a:p>
          <a:endParaRPr lang="en-US"/>
        </a:p>
      </dgm:t>
    </dgm:pt>
    <dgm:pt modelId="{FC54C023-E6ED-4ABF-BEF0-0A0A3ED060F8}" type="sibTrans" cxnId="{8384EFD0-08D4-4CC1-A9F9-B62D02AB1649}">
      <dgm:prSet/>
      <dgm:spPr/>
      <dgm:t>
        <a:bodyPr/>
        <a:lstStyle/>
        <a:p>
          <a:endParaRPr lang="en-US"/>
        </a:p>
      </dgm:t>
    </dgm:pt>
    <dgm:pt modelId="{CD221E9D-2F57-4686-9E1C-3CCBEA132615}">
      <dgm:prSet phldrT="[Text]" custT="1"/>
      <dgm:spPr>
        <a:solidFill>
          <a:srgbClr val="D8623F"/>
        </a:solidFill>
      </dgm:spPr>
      <dgm:t>
        <a:bodyPr/>
        <a:lstStyle/>
        <a:p>
          <a:pPr algn="ctr"/>
          <a:r>
            <a:rPr lang="en-US" sz="2000" b="1" dirty="0">
              <a:latin typeface="Gill Sans MT" panose="020B0502020104020203" pitchFamily="34" charset="0"/>
            </a:rPr>
            <a:t>Pleasure</a:t>
          </a:r>
        </a:p>
      </dgm:t>
    </dgm:pt>
    <dgm:pt modelId="{085659E5-2907-474C-A78E-F878B2372B39}" type="parTrans" cxnId="{A1164726-7AD8-4EEF-AB97-279CC1594238}">
      <dgm:prSet/>
      <dgm:spPr/>
      <dgm:t>
        <a:bodyPr/>
        <a:lstStyle/>
        <a:p>
          <a:endParaRPr lang="en-US"/>
        </a:p>
      </dgm:t>
    </dgm:pt>
    <dgm:pt modelId="{BF73FD7F-5228-4367-B7E0-6B2EB61382C6}" type="sibTrans" cxnId="{A1164726-7AD8-4EEF-AB97-279CC1594238}">
      <dgm:prSet/>
      <dgm:spPr/>
      <dgm:t>
        <a:bodyPr/>
        <a:lstStyle/>
        <a:p>
          <a:endParaRPr lang="en-US"/>
        </a:p>
      </dgm:t>
    </dgm:pt>
    <dgm:pt modelId="{F517F5DC-827F-4BEF-8DDD-D6E6F1132312}">
      <dgm:prSet phldrT="[Text]" custT="1"/>
      <dgm:spPr>
        <a:solidFill>
          <a:srgbClr val="D8623F"/>
        </a:solidFill>
      </dgm:spPr>
      <dgm:t>
        <a:bodyPr/>
        <a:lstStyle/>
        <a:p>
          <a:pPr algn="ctr"/>
          <a:r>
            <a:rPr lang="en-US" sz="2000" b="1" dirty="0">
              <a:latin typeface="Gill Sans MT" panose="020B0502020104020203" pitchFamily="34" charset="0"/>
            </a:rPr>
            <a:t>Emotions</a:t>
          </a:r>
        </a:p>
      </dgm:t>
    </dgm:pt>
    <dgm:pt modelId="{E9ABFD41-08A6-4EF5-A70E-7AE80CB1A52E}" type="parTrans" cxnId="{3112D7D1-FE3C-4A0A-B585-678FFE78AFE7}">
      <dgm:prSet/>
      <dgm:spPr/>
      <dgm:t>
        <a:bodyPr/>
        <a:lstStyle/>
        <a:p>
          <a:endParaRPr lang="en-US"/>
        </a:p>
      </dgm:t>
    </dgm:pt>
    <dgm:pt modelId="{83C7E030-E17D-4EEA-B5FD-2B62985690A9}" type="sibTrans" cxnId="{3112D7D1-FE3C-4A0A-B585-678FFE78AFE7}">
      <dgm:prSet/>
      <dgm:spPr/>
      <dgm:t>
        <a:bodyPr/>
        <a:lstStyle/>
        <a:p>
          <a:endParaRPr lang="en-US"/>
        </a:p>
      </dgm:t>
    </dgm:pt>
    <dgm:pt modelId="{D2E0CEF0-4308-473B-B172-D28E283189F8}">
      <dgm:prSet phldrT="[Text]" custT="1"/>
      <dgm:spPr>
        <a:solidFill>
          <a:srgbClr val="D8623F"/>
        </a:solidFill>
      </dgm:spPr>
      <dgm:t>
        <a:bodyPr/>
        <a:lstStyle/>
        <a:p>
          <a:r>
            <a:rPr lang="en-US" sz="2000" dirty="0">
              <a:solidFill>
                <a:schemeClr val="bg1"/>
              </a:solidFill>
              <a:latin typeface="Gill Sans MT" panose="020B0502020104020203" pitchFamily="34" charset="0"/>
            </a:rPr>
            <a:t>Send wrong messages</a:t>
          </a:r>
        </a:p>
      </dgm:t>
    </dgm:pt>
    <dgm:pt modelId="{ACF1AC0F-2AB0-477C-AF7B-0E275A6EA7A9}" type="parTrans" cxnId="{51470528-71E1-431A-B595-A0A346C6F388}">
      <dgm:prSet/>
      <dgm:spPr/>
      <dgm:t>
        <a:bodyPr/>
        <a:lstStyle/>
        <a:p>
          <a:endParaRPr lang="en-US"/>
        </a:p>
      </dgm:t>
    </dgm:pt>
    <dgm:pt modelId="{D0FAF3E7-E5F7-4CE4-9613-2C33770182B3}" type="sibTrans" cxnId="{51470528-71E1-431A-B595-A0A346C6F388}">
      <dgm:prSet/>
      <dgm:spPr/>
      <dgm:t>
        <a:bodyPr/>
        <a:lstStyle/>
        <a:p>
          <a:endParaRPr lang="en-US"/>
        </a:p>
      </dgm:t>
    </dgm:pt>
    <dgm:pt modelId="{A572AB9D-C2AE-4C4B-8507-3C9C6446E75A}">
      <dgm:prSet phldrT="[Text]" custT="1"/>
      <dgm:spPr>
        <a:solidFill>
          <a:srgbClr val="D8623F"/>
        </a:solidFill>
      </dgm:spPr>
      <dgm:t>
        <a:bodyPr/>
        <a:lstStyle/>
        <a:p>
          <a:r>
            <a:rPr lang="en-US" sz="2000" dirty="0">
              <a:solidFill>
                <a:schemeClr val="bg1"/>
              </a:solidFill>
              <a:latin typeface="Gill Sans MT" panose="020B0502020104020203" pitchFamily="34" charset="0"/>
            </a:rPr>
            <a:t>Makes it hard to feel happy</a:t>
          </a:r>
        </a:p>
      </dgm:t>
    </dgm:pt>
    <dgm:pt modelId="{DD543F80-6FDE-4B34-95EA-4552551DD375}" type="parTrans" cxnId="{0073D7D1-4B02-4C8D-9FB1-421A528F162F}">
      <dgm:prSet/>
      <dgm:spPr/>
      <dgm:t>
        <a:bodyPr/>
        <a:lstStyle/>
        <a:p>
          <a:endParaRPr lang="en-US"/>
        </a:p>
      </dgm:t>
    </dgm:pt>
    <dgm:pt modelId="{0BB42A80-CF3D-406C-BD87-706628118B06}" type="sibTrans" cxnId="{0073D7D1-4B02-4C8D-9FB1-421A528F162F}">
      <dgm:prSet/>
      <dgm:spPr/>
      <dgm:t>
        <a:bodyPr/>
        <a:lstStyle/>
        <a:p>
          <a:endParaRPr lang="en-US"/>
        </a:p>
      </dgm:t>
    </dgm:pt>
    <dgm:pt modelId="{E61285ED-29CD-411C-A703-ABDAFAA88CAE}">
      <dgm:prSet phldrT="[Text]" custT="1"/>
      <dgm:spPr>
        <a:solidFill>
          <a:srgbClr val="D8623F"/>
        </a:solidFill>
      </dgm:spPr>
      <dgm:t>
        <a:bodyPr/>
        <a:lstStyle/>
        <a:p>
          <a:r>
            <a:rPr lang="en-US" sz="2000" dirty="0">
              <a:solidFill>
                <a:schemeClr val="bg1"/>
              </a:solidFill>
              <a:latin typeface="Gill Sans MT" panose="020B0502020104020203" pitchFamily="34" charset="0"/>
            </a:rPr>
            <a:t>Cause poor judgement and decision making and slows learning</a:t>
          </a:r>
        </a:p>
      </dgm:t>
    </dgm:pt>
    <dgm:pt modelId="{638C174D-8103-4753-A965-84B652514C2A}" type="parTrans" cxnId="{A41F775A-D6C6-4BE7-869B-15589DBBDCEE}">
      <dgm:prSet/>
      <dgm:spPr/>
      <dgm:t>
        <a:bodyPr/>
        <a:lstStyle/>
        <a:p>
          <a:endParaRPr lang="en-US"/>
        </a:p>
      </dgm:t>
    </dgm:pt>
    <dgm:pt modelId="{DD8AF7A6-A68D-4756-A593-5FFD071A4391}" type="sibTrans" cxnId="{A41F775A-D6C6-4BE7-869B-15589DBBDCEE}">
      <dgm:prSet/>
      <dgm:spPr/>
      <dgm:t>
        <a:bodyPr/>
        <a:lstStyle/>
        <a:p>
          <a:endParaRPr lang="en-US"/>
        </a:p>
      </dgm:t>
    </dgm:pt>
    <dgm:pt modelId="{C4E2B585-B10E-4BBA-A009-051C759095C5}">
      <dgm:prSet phldrT="[Text]" custT="1"/>
      <dgm:spPr>
        <a:solidFill>
          <a:srgbClr val="D8623F"/>
        </a:solidFill>
      </dgm:spPr>
      <dgm:t>
        <a:bodyPr/>
        <a:lstStyle/>
        <a:p>
          <a:r>
            <a:rPr lang="en-US" sz="2000" dirty="0">
              <a:solidFill>
                <a:schemeClr val="bg1"/>
              </a:solidFill>
              <a:latin typeface="Gill Sans MT" panose="020B0502020104020203" pitchFamily="34" charset="0"/>
            </a:rPr>
            <a:t>Mimic the brain’s natural chemical messengers</a:t>
          </a:r>
        </a:p>
      </dgm:t>
    </dgm:pt>
    <dgm:pt modelId="{29B0AFC6-2500-4D9E-BDF9-160AD71253C6}" type="parTrans" cxnId="{6CC9533B-2967-4EE2-B03C-2014758EDD13}">
      <dgm:prSet/>
      <dgm:spPr/>
      <dgm:t>
        <a:bodyPr/>
        <a:lstStyle/>
        <a:p>
          <a:endParaRPr lang="en-US"/>
        </a:p>
      </dgm:t>
    </dgm:pt>
    <dgm:pt modelId="{A1CDB52A-F1C3-4B3D-B86E-17291DD8FA0F}" type="sibTrans" cxnId="{6CC9533B-2967-4EE2-B03C-2014758EDD13}">
      <dgm:prSet/>
      <dgm:spPr/>
      <dgm:t>
        <a:bodyPr/>
        <a:lstStyle/>
        <a:p>
          <a:endParaRPr lang="en-US"/>
        </a:p>
      </dgm:t>
    </dgm:pt>
    <dgm:pt modelId="{9DA7BE14-A39D-4D6A-AC03-8AC015F218CE}">
      <dgm:prSet phldrT="[Text]" custT="1"/>
      <dgm:spPr>
        <a:solidFill>
          <a:srgbClr val="D8623F"/>
        </a:solidFill>
      </dgm:spPr>
      <dgm:t>
        <a:bodyPr/>
        <a:lstStyle/>
        <a:p>
          <a:endParaRPr lang="en-US" sz="2000" dirty="0">
            <a:solidFill>
              <a:schemeClr val="bg1"/>
            </a:solidFill>
            <a:latin typeface="Gill Sans MT" panose="020B0502020104020203" pitchFamily="34" charset="0"/>
          </a:endParaRPr>
        </a:p>
      </dgm:t>
    </dgm:pt>
    <dgm:pt modelId="{0ADAC9DA-8FD9-4F69-A1DB-0C3F96ED79C3}" type="parTrans" cxnId="{A239593D-EE5C-4EDE-B055-59C859EC5DE7}">
      <dgm:prSet/>
      <dgm:spPr/>
      <dgm:t>
        <a:bodyPr/>
        <a:lstStyle/>
        <a:p>
          <a:endParaRPr lang="en-US"/>
        </a:p>
      </dgm:t>
    </dgm:pt>
    <dgm:pt modelId="{BA0EB733-9A09-4DDA-9AA9-929ABAB71B45}" type="sibTrans" cxnId="{A239593D-EE5C-4EDE-B055-59C859EC5DE7}">
      <dgm:prSet/>
      <dgm:spPr/>
      <dgm:t>
        <a:bodyPr/>
        <a:lstStyle/>
        <a:p>
          <a:endParaRPr lang="en-US"/>
        </a:p>
      </dgm:t>
    </dgm:pt>
    <dgm:pt modelId="{DF30A1C9-C40B-4928-AC33-9CEC0EB8A6FB}">
      <dgm:prSet phldrT="[Text]" custT="1"/>
      <dgm:spPr>
        <a:solidFill>
          <a:srgbClr val="D8623F"/>
        </a:solidFill>
      </dgm:spPr>
      <dgm:t>
        <a:bodyPr/>
        <a:lstStyle/>
        <a:p>
          <a:endParaRPr lang="en-US" sz="2000" dirty="0">
            <a:solidFill>
              <a:schemeClr val="bg1"/>
            </a:solidFill>
            <a:latin typeface="Gill Sans MT" panose="020B0502020104020203" pitchFamily="34" charset="0"/>
          </a:endParaRPr>
        </a:p>
      </dgm:t>
    </dgm:pt>
    <dgm:pt modelId="{30372881-B0CA-4178-AC13-43FDA64CD000}" type="parTrans" cxnId="{A6C0451A-713C-48B1-869B-C23484F9D956}">
      <dgm:prSet/>
      <dgm:spPr/>
      <dgm:t>
        <a:bodyPr/>
        <a:lstStyle/>
        <a:p>
          <a:endParaRPr lang="en-US"/>
        </a:p>
      </dgm:t>
    </dgm:pt>
    <dgm:pt modelId="{8A3BF697-A158-4CDA-B920-B0C223FF9692}" type="sibTrans" cxnId="{A6C0451A-713C-48B1-869B-C23484F9D956}">
      <dgm:prSet/>
      <dgm:spPr/>
      <dgm:t>
        <a:bodyPr/>
        <a:lstStyle/>
        <a:p>
          <a:endParaRPr lang="en-US"/>
        </a:p>
      </dgm:t>
    </dgm:pt>
    <dgm:pt modelId="{8A438E90-ECD8-46A9-9EE0-588FA6D771C8}">
      <dgm:prSet phldrT="[Text]" custT="1"/>
      <dgm:spPr>
        <a:solidFill>
          <a:srgbClr val="D8623F"/>
        </a:solidFill>
      </dgm:spPr>
      <dgm:t>
        <a:bodyPr/>
        <a:lstStyle/>
        <a:p>
          <a:r>
            <a:rPr lang="en-US" sz="2000" dirty="0">
              <a:solidFill>
                <a:schemeClr val="bg1"/>
              </a:solidFill>
              <a:latin typeface="Gill Sans MT" panose="020B0502020104020203" pitchFamily="34" charset="0"/>
            </a:rPr>
            <a:t>Overstimulate the “reward circuit” of the brain</a:t>
          </a:r>
        </a:p>
      </dgm:t>
    </dgm:pt>
    <dgm:pt modelId="{56B8F9E5-7865-4984-81FB-7A9F8D240E23}" type="parTrans" cxnId="{5AF4ACA0-7960-4C14-8EDD-C327ED7265A0}">
      <dgm:prSet/>
      <dgm:spPr/>
      <dgm:t>
        <a:bodyPr/>
        <a:lstStyle/>
        <a:p>
          <a:endParaRPr lang="en-US"/>
        </a:p>
      </dgm:t>
    </dgm:pt>
    <dgm:pt modelId="{81DABC27-12EB-4204-B590-0072FE6D485E}" type="sibTrans" cxnId="{5AF4ACA0-7960-4C14-8EDD-C327ED7265A0}">
      <dgm:prSet/>
      <dgm:spPr/>
      <dgm:t>
        <a:bodyPr/>
        <a:lstStyle/>
        <a:p>
          <a:endParaRPr lang="en-US"/>
        </a:p>
      </dgm:t>
    </dgm:pt>
    <dgm:pt modelId="{B92FA4D2-549F-443F-8B56-D652311B7AAB}">
      <dgm:prSet phldrT="[Text]" custT="1"/>
      <dgm:spPr>
        <a:solidFill>
          <a:srgbClr val="D8623F"/>
        </a:solidFill>
      </dgm:spPr>
      <dgm:t>
        <a:bodyPr/>
        <a:lstStyle/>
        <a:p>
          <a:r>
            <a:rPr lang="en-US" sz="2000" dirty="0">
              <a:solidFill>
                <a:schemeClr val="bg1"/>
              </a:solidFill>
              <a:latin typeface="Gill Sans MT" panose="020B0502020104020203" pitchFamily="34" charset="0"/>
            </a:rPr>
            <a:t>Change in feelings and moods</a:t>
          </a:r>
        </a:p>
      </dgm:t>
    </dgm:pt>
    <dgm:pt modelId="{0FD97C9D-8C67-4C4C-AC4B-AE4828597CC4}" type="parTrans" cxnId="{795FF4CF-C2B0-4E89-9A92-1861AC81CC4D}">
      <dgm:prSet/>
      <dgm:spPr/>
      <dgm:t>
        <a:bodyPr/>
        <a:lstStyle/>
        <a:p>
          <a:endParaRPr lang="en-US"/>
        </a:p>
      </dgm:t>
    </dgm:pt>
    <dgm:pt modelId="{0473D3B0-4625-4024-BA07-4F11C4C799DF}" type="sibTrans" cxnId="{795FF4CF-C2B0-4E89-9A92-1861AC81CC4D}">
      <dgm:prSet/>
      <dgm:spPr/>
      <dgm:t>
        <a:bodyPr/>
        <a:lstStyle/>
        <a:p>
          <a:endParaRPr lang="en-US"/>
        </a:p>
      </dgm:t>
    </dgm:pt>
    <dgm:pt modelId="{DCF48590-D047-4774-ADA7-80BE78A530EB}">
      <dgm:prSet phldrT="[Text]" custT="1"/>
      <dgm:spPr>
        <a:solidFill>
          <a:srgbClr val="D8623F"/>
        </a:solidFill>
      </dgm:spPr>
      <dgm:t>
        <a:bodyPr/>
        <a:lstStyle/>
        <a:p>
          <a:endParaRPr lang="en-US" sz="2000" dirty="0">
            <a:solidFill>
              <a:schemeClr val="bg1"/>
            </a:solidFill>
            <a:latin typeface="Gill Sans MT" panose="020B0502020104020203" pitchFamily="34" charset="0"/>
          </a:endParaRPr>
        </a:p>
      </dgm:t>
    </dgm:pt>
    <dgm:pt modelId="{EC396F28-808F-4402-A268-05B5681EDFF4}" type="parTrans" cxnId="{C3354CC8-0EA5-4154-8C71-2E7BF7CE0D8A}">
      <dgm:prSet/>
      <dgm:spPr/>
      <dgm:t>
        <a:bodyPr/>
        <a:lstStyle/>
        <a:p>
          <a:endParaRPr lang="en-US"/>
        </a:p>
      </dgm:t>
    </dgm:pt>
    <dgm:pt modelId="{457B4410-4D07-4F73-89D0-AAD2B8ED4AAB}" type="sibTrans" cxnId="{C3354CC8-0EA5-4154-8C71-2E7BF7CE0D8A}">
      <dgm:prSet/>
      <dgm:spPr/>
      <dgm:t>
        <a:bodyPr/>
        <a:lstStyle/>
        <a:p>
          <a:endParaRPr lang="en-US"/>
        </a:p>
      </dgm:t>
    </dgm:pt>
    <dgm:pt modelId="{6B583BEB-8A37-42AD-9207-613F8EDC2268}" type="pres">
      <dgm:prSet presAssocID="{E054D2D3-B7C0-49B7-8731-B3CDA085D4BC}" presName="diagram" presStyleCnt="0">
        <dgm:presLayoutVars>
          <dgm:dir/>
          <dgm:animLvl val="lvl"/>
          <dgm:resizeHandles val="exact"/>
        </dgm:presLayoutVars>
      </dgm:prSet>
      <dgm:spPr/>
      <dgm:t>
        <a:bodyPr/>
        <a:lstStyle/>
        <a:p>
          <a:endParaRPr lang="en-US"/>
        </a:p>
      </dgm:t>
    </dgm:pt>
    <dgm:pt modelId="{600DB2A2-1ECE-47F0-B528-A70CFCCA4219}" type="pres">
      <dgm:prSet presAssocID="{F51B79E9-8B11-40BE-926E-45FDA5417BA6}" presName="compNode" presStyleCnt="0"/>
      <dgm:spPr/>
    </dgm:pt>
    <dgm:pt modelId="{EE438A8B-1782-48AE-95DD-AB7CB8FCEC83}" type="pres">
      <dgm:prSet presAssocID="{F51B79E9-8B11-40BE-926E-45FDA5417BA6}" presName="childRect" presStyleLbl="bgAcc1" presStyleIdx="0" presStyleCnt="3">
        <dgm:presLayoutVars>
          <dgm:bulletEnabled val="1"/>
        </dgm:presLayoutVars>
      </dgm:prSet>
      <dgm:spPr/>
      <dgm:t>
        <a:bodyPr/>
        <a:lstStyle/>
        <a:p>
          <a:endParaRPr lang="en-US"/>
        </a:p>
      </dgm:t>
    </dgm:pt>
    <dgm:pt modelId="{D43DD2F0-FEB4-4E09-9ABB-B44321D88A5A}" type="pres">
      <dgm:prSet presAssocID="{F51B79E9-8B11-40BE-926E-45FDA5417BA6}" presName="parentText" presStyleLbl="node1" presStyleIdx="0" presStyleCnt="0">
        <dgm:presLayoutVars>
          <dgm:chMax val="0"/>
          <dgm:bulletEnabled val="1"/>
        </dgm:presLayoutVars>
      </dgm:prSet>
      <dgm:spPr/>
      <dgm:t>
        <a:bodyPr/>
        <a:lstStyle/>
        <a:p>
          <a:endParaRPr lang="en-US"/>
        </a:p>
      </dgm:t>
    </dgm:pt>
    <dgm:pt modelId="{F6DFFC77-D271-430C-A43D-593E9749E172}" type="pres">
      <dgm:prSet presAssocID="{F51B79E9-8B11-40BE-926E-45FDA5417BA6}" presName="parentRect" presStyleLbl="alignNode1" presStyleIdx="0" presStyleCnt="3"/>
      <dgm:spPr/>
      <dgm:t>
        <a:bodyPr/>
        <a:lstStyle/>
        <a:p>
          <a:endParaRPr lang="en-US"/>
        </a:p>
      </dgm:t>
    </dgm:pt>
    <dgm:pt modelId="{53A2F2B6-2A73-4915-845F-4E12BD32EAE7}" type="pres">
      <dgm:prSet presAssocID="{F51B79E9-8B11-40BE-926E-45FDA5417BA6}"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a:solidFill>
            <a:schemeClr val="tx1">
              <a:alpha val="90000"/>
            </a:schemeClr>
          </a:solidFill>
        </a:ln>
      </dgm:spPr>
    </dgm:pt>
    <dgm:pt modelId="{C9C0C5F1-4402-4657-8654-D68D76418797}" type="pres">
      <dgm:prSet presAssocID="{FC54C023-E6ED-4ABF-BEF0-0A0A3ED060F8}" presName="sibTrans" presStyleLbl="sibTrans2D1" presStyleIdx="0" presStyleCnt="0"/>
      <dgm:spPr/>
      <dgm:t>
        <a:bodyPr/>
        <a:lstStyle/>
        <a:p>
          <a:endParaRPr lang="en-US"/>
        </a:p>
      </dgm:t>
    </dgm:pt>
    <dgm:pt modelId="{5A24FAEB-B800-43C4-809E-94AE5AD3EFB1}" type="pres">
      <dgm:prSet presAssocID="{CD221E9D-2F57-4686-9E1C-3CCBEA132615}" presName="compNode" presStyleCnt="0"/>
      <dgm:spPr/>
    </dgm:pt>
    <dgm:pt modelId="{ED48D213-7221-4019-976A-ED548BEDA1A2}" type="pres">
      <dgm:prSet presAssocID="{CD221E9D-2F57-4686-9E1C-3CCBEA132615}" presName="childRect" presStyleLbl="bgAcc1" presStyleIdx="1" presStyleCnt="3">
        <dgm:presLayoutVars>
          <dgm:bulletEnabled val="1"/>
        </dgm:presLayoutVars>
      </dgm:prSet>
      <dgm:spPr/>
      <dgm:t>
        <a:bodyPr/>
        <a:lstStyle/>
        <a:p>
          <a:endParaRPr lang="en-US"/>
        </a:p>
      </dgm:t>
    </dgm:pt>
    <dgm:pt modelId="{70FD7C1D-7D0C-482C-A821-4ED7C46B9EF4}" type="pres">
      <dgm:prSet presAssocID="{CD221E9D-2F57-4686-9E1C-3CCBEA132615}" presName="parentText" presStyleLbl="node1" presStyleIdx="0" presStyleCnt="0">
        <dgm:presLayoutVars>
          <dgm:chMax val="0"/>
          <dgm:bulletEnabled val="1"/>
        </dgm:presLayoutVars>
      </dgm:prSet>
      <dgm:spPr/>
      <dgm:t>
        <a:bodyPr/>
        <a:lstStyle/>
        <a:p>
          <a:endParaRPr lang="en-US"/>
        </a:p>
      </dgm:t>
    </dgm:pt>
    <dgm:pt modelId="{6EC86B53-9997-4FE2-B98C-44751F63AE89}" type="pres">
      <dgm:prSet presAssocID="{CD221E9D-2F57-4686-9E1C-3CCBEA132615}" presName="parentRect" presStyleLbl="alignNode1" presStyleIdx="1" presStyleCnt="3"/>
      <dgm:spPr/>
      <dgm:t>
        <a:bodyPr/>
        <a:lstStyle/>
        <a:p>
          <a:endParaRPr lang="en-US"/>
        </a:p>
      </dgm:t>
    </dgm:pt>
    <dgm:pt modelId="{0745C002-8E4C-434A-ADFC-35DDB44B87E8}" type="pres">
      <dgm:prSet presAssocID="{CD221E9D-2F57-4686-9E1C-3CCBEA132615}"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alpha val="90000"/>
            </a:schemeClr>
          </a:solidFill>
        </a:ln>
      </dgm:spPr>
    </dgm:pt>
    <dgm:pt modelId="{3B952F76-EF12-41F0-B51F-9D656A3516DE}" type="pres">
      <dgm:prSet presAssocID="{BF73FD7F-5228-4367-B7E0-6B2EB61382C6}" presName="sibTrans" presStyleLbl="sibTrans2D1" presStyleIdx="0" presStyleCnt="0"/>
      <dgm:spPr/>
      <dgm:t>
        <a:bodyPr/>
        <a:lstStyle/>
        <a:p>
          <a:endParaRPr lang="en-US"/>
        </a:p>
      </dgm:t>
    </dgm:pt>
    <dgm:pt modelId="{97D704EF-B043-437E-8474-21FB48BBBC49}" type="pres">
      <dgm:prSet presAssocID="{F517F5DC-827F-4BEF-8DDD-D6E6F1132312}" presName="compNode" presStyleCnt="0"/>
      <dgm:spPr/>
    </dgm:pt>
    <dgm:pt modelId="{FD55D44E-82AC-4C13-96D8-ADF810D07560}" type="pres">
      <dgm:prSet presAssocID="{F517F5DC-827F-4BEF-8DDD-D6E6F1132312}" presName="childRect" presStyleLbl="bgAcc1" presStyleIdx="2" presStyleCnt="3">
        <dgm:presLayoutVars>
          <dgm:bulletEnabled val="1"/>
        </dgm:presLayoutVars>
      </dgm:prSet>
      <dgm:spPr/>
      <dgm:t>
        <a:bodyPr/>
        <a:lstStyle/>
        <a:p>
          <a:endParaRPr lang="en-US"/>
        </a:p>
      </dgm:t>
    </dgm:pt>
    <dgm:pt modelId="{D05A2375-3D0A-424E-97B6-A233B57D7F0F}" type="pres">
      <dgm:prSet presAssocID="{F517F5DC-827F-4BEF-8DDD-D6E6F1132312}" presName="parentText" presStyleLbl="node1" presStyleIdx="0" presStyleCnt="0">
        <dgm:presLayoutVars>
          <dgm:chMax val="0"/>
          <dgm:bulletEnabled val="1"/>
        </dgm:presLayoutVars>
      </dgm:prSet>
      <dgm:spPr/>
      <dgm:t>
        <a:bodyPr/>
        <a:lstStyle/>
        <a:p>
          <a:endParaRPr lang="en-US"/>
        </a:p>
      </dgm:t>
    </dgm:pt>
    <dgm:pt modelId="{F5FDC65B-2111-4AB6-9A32-EA9553880847}" type="pres">
      <dgm:prSet presAssocID="{F517F5DC-827F-4BEF-8DDD-D6E6F1132312}" presName="parentRect" presStyleLbl="alignNode1" presStyleIdx="2" presStyleCnt="3"/>
      <dgm:spPr/>
      <dgm:t>
        <a:bodyPr/>
        <a:lstStyle/>
        <a:p>
          <a:endParaRPr lang="en-US"/>
        </a:p>
      </dgm:t>
    </dgm:pt>
    <dgm:pt modelId="{643F92B2-4AB0-4BCB-9A3B-8A477EF77EC8}" type="pres">
      <dgm:prSet presAssocID="{F517F5DC-827F-4BEF-8DDD-D6E6F1132312}"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solidFill>
            <a:schemeClr val="tx1">
              <a:alpha val="90000"/>
            </a:schemeClr>
          </a:solidFill>
        </a:ln>
      </dgm:spPr>
    </dgm:pt>
  </dgm:ptLst>
  <dgm:cxnLst>
    <dgm:cxn modelId="{0073D7D1-4B02-4C8D-9FB1-421A528F162F}" srcId="{CD221E9D-2F57-4686-9E1C-3CCBEA132615}" destId="{A572AB9D-C2AE-4C4B-8507-3C9C6446E75A}" srcOrd="2" destOrd="0" parTransId="{DD543F80-6FDE-4B34-95EA-4552551DD375}" sibTransId="{0BB42A80-CF3D-406C-BD87-706628118B06}"/>
    <dgm:cxn modelId="{603F95C3-5E4C-412E-981F-6BD96D9BAE07}" type="presOf" srcId="{FC54C023-E6ED-4ABF-BEF0-0A0A3ED060F8}" destId="{C9C0C5F1-4402-4657-8654-D68D76418797}" srcOrd="0" destOrd="0" presId="urn:microsoft.com/office/officeart/2005/8/layout/bList2"/>
    <dgm:cxn modelId="{234781EE-5872-4E35-9244-244AE1301EF6}" type="presOf" srcId="{F51B79E9-8B11-40BE-926E-45FDA5417BA6}" destId="{D43DD2F0-FEB4-4E09-9ABB-B44321D88A5A}" srcOrd="0" destOrd="0" presId="urn:microsoft.com/office/officeart/2005/8/layout/bList2"/>
    <dgm:cxn modelId="{0BE7402C-C210-49CE-B56F-927FF67A56B0}" type="presOf" srcId="{DF30A1C9-C40B-4928-AC33-9CEC0EB8A6FB}" destId="{ED48D213-7221-4019-976A-ED548BEDA1A2}" srcOrd="0" destOrd="1" presId="urn:microsoft.com/office/officeart/2005/8/layout/bList2"/>
    <dgm:cxn modelId="{1C107E13-6A70-4FE2-B4FD-5F56D23D19B4}" type="presOf" srcId="{9DA7BE14-A39D-4D6A-AC03-8AC015F218CE}" destId="{EE438A8B-1782-48AE-95DD-AB7CB8FCEC83}" srcOrd="0" destOrd="1" presId="urn:microsoft.com/office/officeart/2005/8/layout/bList2"/>
    <dgm:cxn modelId="{9E802FE4-8D6D-40A7-99F2-CA352C40BF45}" type="presOf" srcId="{F517F5DC-827F-4BEF-8DDD-D6E6F1132312}" destId="{D05A2375-3D0A-424E-97B6-A233B57D7F0F}" srcOrd="0" destOrd="0" presId="urn:microsoft.com/office/officeart/2005/8/layout/bList2"/>
    <dgm:cxn modelId="{AA649C72-1BBB-4CE5-815D-2F0614E1AE44}" type="presOf" srcId="{F51B79E9-8B11-40BE-926E-45FDA5417BA6}" destId="{F6DFFC77-D271-430C-A43D-593E9749E172}" srcOrd="1" destOrd="0" presId="urn:microsoft.com/office/officeart/2005/8/layout/bList2"/>
    <dgm:cxn modelId="{0E597B6B-C980-4CE6-9A3F-4B864CB9BB4D}" type="presOf" srcId="{CD221E9D-2F57-4686-9E1C-3CCBEA132615}" destId="{6EC86B53-9997-4FE2-B98C-44751F63AE89}" srcOrd="1" destOrd="0" presId="urn:microsoft.com/office/officeart/2005/8/layout/bList2"/>
    <dgm:cxn modelId="{70C62FCD-51FF-476A-9F48-17003A21344F}" type="presOf" srcId="{BF73FD7F-5228-4367-B7E0-6B2EB61382C6}" destId="{3B952F76-EF12-41F0-B51F-9D656A3516DE}" srcOrd="0" destOrd="0" presId="urn:microsoft.com/office/officeart/2005/8/layout/bList2"/>
    <dgm:cxn modelId="{AFFD3FAD-30D3-4408-93C3-AC62E5D8FDA6}" type="presOf" srcId="{C4E2B585-B10E-4BBA-A009-051C759095C5}" destId="{EE438A8B-1782-48AE-95DD-AB7CB8FCEC83}" srcOrd="0" destOrd="0" presId="urn:microsoft.com/office/officeart/2005/8/layout/bList2"/>
    <dgm:cxn modelId="{5AF4ACA0-7960-4C14-8EDD-C327ED7265A0}" srcId="{CD221E9D-2F57-4686-9E1C-3CCBEA132615}" destId="{8A438E90-ECD8-46A9-9EE0-588FA6D771C8}" srcOrd="0" destOrd="0" parTransId="{56B8F9E5-7865-4984-81FB-7A9F8D240E23}" sibTransId="{81DABC27-12EB-4204-B590-0072FE6D485E}"/>
    <dgm:cxn modelId="{8384EFD0-08D4-4CC1-A9F9-B62D02AB1649}" srcId="{E054D2D3-B7C0-49B7-8731-B3CDA085D4BC}" destId="{F51B79E9-8B11-40BE-926E-45FDA5417BA6}" srcOrd="0" destOrd="0" parTransId="{5BBAFB44-33EF-450D-AE70-1FB2EACF6B48}" sibTransId="{FC54C023-E6ED-4ABF-BEF0-0A0A3ED060F8}"/>
    <dgm:cxn modelId="{C3354CC8-0EA5-4154-8C71-2E7BF7CE0D8A}" srcId="{F517F5DC-827F-4BEF-8DDD-D6E6F1132312}" destId="{DCF48590-D047-4774-ADA7-80BE78A530EB}" srcOrd="1" destOrd="0" parTransId="{EC396F28-808F-4402-A268-05B5681EDFF4}" sibTransId="{457B4410-4D07-4F73-89D0-AAD2B8ED4AAB}"/>
    <dgm:cxn modelId="{5BE910FB-BE81-4EBB-BAAA-559AEB33E215}" type="presOf" srcId="{8A438E90-ECD8-46A9-9EE0-588FA6D771C8}" destId="{ED48D213-7221-4019-976A-ED548BEDA1A2}" srcOrd="0" destOrd="0" presId="urn:microsoft.com/office/officeart/2005/8/layout/bList2"/>
    <dgm:cxn modelId="{6A3A98A5-126B-467B-A854-6D7C9027794C}" type="presOf" srcId="{B92FA4D2-549F-443F-8B56-D652311B7AAB}" destId="{FD55D44E-82AC-4C13-96D8-ADF810D07560}" srcOrd="0" destOrd="0" presId="urn:microsoft.com/office/officeart/2005/8/layout/bList2"/>
    <dgm:cxn modelId="{BD780808-8AED-4FC4-816F-86167E755677}" type="presOf" srcId="{E61285ED-29CD-411C-A703-ABDAFAA88CAE}" destId="{FD55D44E-82AC-4C13-96D8-ADF810D07560}" srcOrd="0" destOrd="2" presId="urn:microsoft.com/office/officeart/2005/8/layout/bList2"/>
    <dgm:cxn modelId="{A239593D-EE5C-4EDE-B055-59C859EC5DE7}" srcId="{F51B79E9-8B11-40BE-926E-45FDA5417BA6}" destId="{9DA7BE14-A39D-4D6A-AC03-8AC015F218CE}" srcOrd="1" destOrd="0" parTransId="{0ADAC9DA-8FD9-4F69-A1DB-0C3F96ED79C3}" sibTransId="{BA0EB733-9A09-4DDA-9AA9-929ABAB71B45}"/>
    <dgm:cxn modelId="{795FF4CF-C2B0-4E89-9A92-1861AC81CC4D}" srcId="{F517F5DC-827F-4BEF-8DDD-D6E6F1132312}" destId="{B92FA4D2-549F-443F-8B56-D652311B7AAB}" srcOrd="0" destOrd="0" parTransId="{0FD97C9D-8C67-4C4C-AC4B-AE4828597CC4}" sibTransId="{0473D3B0-4625-4024-BA07-4F11C4C799DF}"/>
    <dgm:cxn modelId="{C91ED9C0-CD4C-4A24-B275-29990417BFFA}" type="presOf" srcId="{D2E0CEF0-4308-473B-B172-D28E283189F8}" destId="{EE438A8B-1782-48AE-95DD-AB7CB8FCEC83}" srcOrd="0" destOrd="2" presId="urn:microsoft.com/office/officeart/2005/8/layout/bList2"/>
    <dgm:cxn modelId="{A41F775A-D6C6-4BE7-869B-15589DBBDCEE}" srcId="{F517F5DC-827F-4BEF-8DDD-D6E6F1132312}" destId="{E61285ED-29CD-411C-A703-ABDAFAA88CAE}" srcOrd="2" destOrd="0" parTransId="{638C174D-8103-4753-A965-84B652514C2A}" sibTransId="{DD8AF7A6-A68D-4756-A593-5FFD071A4391}"/>
    <dgm:cxn modelId="{CACC9E18-2004-44F9-8410-7F4C90DDF3BB}" type="presOf" srcId="{CD221E9D-2F57-4686-9E1C-3CCBEA132615}" destId="{70FD7C1D-7D0C-482C-A821-4ED7C46B9EF4}" srcOrd="0" destOrd="0" presId="urn:microsoft.com/office/officeart/2005/8/layout/bList2"/>
    <dgm:cxn modelId="{578140A9-F8AA-4DC0-8D0C-84CC83DF42EC}" type="presOf" srcId="{DCF48590-D047-4774-ADA7-80BE78A530EB}" destId="{FD55D44E-82AC-4C13-96D8-ADF810D07560}" srcOrd="0" destOrd="1" presId="urn:microsoft.com/office/officeart/2005/8/layout/bList2"/>
    <dgm:cxn modelId="{5DE1CACC-2DB1-4587-B1BE-5DB206578025}" type="presOf" srcId="{A572AB9D-C2AE-4C4B-8507-3C9C6446E75A}" destId="{ED48D213-7221-4019-976A-ED548BEDA1A2}" srcOrd="0" destOrd="2" presId="urn:microsoft.com/office/officeart/2005/8/layout/bList2"/>
    <dgm:cxn modelId="{E39D2E7E-2D3F-4E8D-9B39-220BBE0C3D9C}" type="presOf" srcId="{E054D2D3-B7C0-49B7-8731-B3CDA085D4BC}" destId="{6B583BEB-8A37-42AD-9207-613F8EDC2268}" srcOrd="0" destOrd="0" presId="urn:microsoft.com/office/officeart/2005/8/layout/bList2"/>
    <dgm:cxn modelId="{51470528-71E1-431A-B595-A0A346C6F388}" srcId="{F51B79E9-8B11-40BE-926E-45FDA5417BA6}" destId="{D2E0CEF0-4308-473B-B172-D28E283189F8}" srcOrd="2" destOrd="0" parTransId="{ACF1AC0F-2AB0-477C-AF7B-0E275A6EA7A9}" sibTransId="{D0FAF3E7-E5F7-4CE4-9613-2C33770182B3}"/>
    <dgm:cxn modelId="{1B8FC561-D32A-4C05-B224-E89F569AAA03}" type="presOf" srcId="{F517F5DC-827F-4BEF-8DDD-D6E6F1132312}" destId="{F5FDC65B-2111-4AB6-9A32-EA9553880847}" srcOrd="1" destOrd="0" presId="urn:microsoft.com/office/officeart/2005/8/layout/bList2"/>
    <dgm:cxn modelId="{6CC9533B-2967-4EE2-B03C-2014758EDD13}" srcId="{F51B79E9-8B11-40BE-926E-45FDA5417BA6}" destId="{C4E2B585-B10E-4BBA-A009-051C759095C5}" srcOrd="0" destOrd="0" parTransId="{29B0AFC6-2500-4D9E-BDF9-160AD71253C6}" sibTransId="{A1CDB52A-F1C3-4B3D-B86E-17291DD8FA0F}"/>
    <dgm:cxn modelId="{A6C0451A-713C-48B1-869B-C23484F9D956}" srcId="{CD221E9D-2F57-4686-9E1C-3CCBEA132615}" destId="{DF30A1C9-C40B-4928-AC33-9CEC0EB8A6FB}" srcOrd="1" destOrd="0" parTransId="{30372881-B0CA-4178-AC13-43FDA64CD000}" sibTransId="{8A3BF697-A158-4CDA-B920-B0C223FF9692}"/>
    <dgm:cxn modelId="{3112D7D1-FE3C-4A0A-B585-678FFE78AFE7}" srcId="{E054D2D3-B7C0-49B7-8731-B3CDA085D4BC}" destId="{F517F5DC-827F-4BEF-8DDD-D6E6F1132312}" srcOrd="2" destOrd="0" parTransId="{E9ABFD41-08A6-4EF5-A70E-7AE80CB1A52E}" sibTransId="{83C7E030-E17D-4EEA-B5FD-2B62985690A9}"/>
    <dgm:cxn modelId="{A1164726-7AD8-4EEF-AB97-279CC1594238}" srcId="{E054D2D3-B7C0-49B7-8731-B3CDA085D4BC}" destId="{CD221E9D-2F57-4686-9E1C-3CCBEA132615}" srcOrd="1" destOrd="0" parTransId="{085659E5-2907-474C-A78E-F878B2372B39}" sibTransId="{BF73FD7F-5228-4367-B7E0-6B2EB61382C6}"/>
    <dgm:cxn modelId="{5DEF495F-2EC8-4F2F-B133-B1EBABD09E37}" type="presParOf" srcId="{6B583BEB-8A37-42AD-9207-613F8EDC2268}" destId="{600DB2A2-1ECE-47F0-B528-A70CFCCA4219}" srcOrd="0" destOrd="0" presId="urn:microsoft.com/office/officeart/2005/8/layout/bList2"/>
    <dgm:cxn modelId="{8462AEA3-1A78-4FB6-AB8C-8E389F1D3F81}" type="presParOf" srcId="{600DB2A2-1ECE-47F0-B528-A70CFCCA4219}" destId="{EE438A8B-1782-48AE-95DD-AB7CB8FCEC83}" srcOrd="0" destOrd="0" presId="urn:microsoft.com/office/officeart/2005/8/layout/bList2"/>
    <dgm:cxn modelId="{061B26A4-D284-45D7-AC8F-33C2F43DAA41}" type="presParOf" srcId="{600DB2A2-1ECE-47F0-B528-A70CFCCA4219}" destId="{D43DD2F0-FEB4-4E09-9ABB-B44321D88A5A}" srcOrd="1" destOrd="0" presId="urn:microsoft.com/office/officeart/2005/8/layout/bList2"/>
    <dgm:cxn modelId="{772B1030-7FDD-40CE-BEF8-6F7E39A5EB1F}" type="presParOf" srcId="{600DB2A2-1ECE-47F0-B528-A70CFCCA4219}" destId="{F6DFFC77-D271-430C-A43D-593E9749E172}" srcOrd="2" destOrd="0" presId="urn:microsoft.com/office/officeart/2005/8/layout/bList2"/>
    <dgm:cxn modelId="{A10301C8-3E8D-4003-B0D3-E7E48504F34D}" type="presParOf" srcId="{600DB2A2-1ECE-47F0-B528-A70CFCCA4219}" destId="{53A2F2B6-2A73-4915-845F-4E12BD32EAE7}" srcOrd="3" destOrd="0" presId="urn:microsoft.com/office/officeart/2005/8/layout/bList2"/>
    <dgm:cxn modelId="{DA115AC6-B07C-4C88-BCD9-78C112340B87}" type="presParOf" srcId="{6B583BEB-8A37-42AD-9207-613F8EDC2268}" destId="{C9C0C5F1-4402-4657-8654-D68D76418797}" srcOrd="1" destOrd="0" presId="urn:microsoft.com/office/officeart/2005/8/layout/bList2"/>
    <dgm:cxn modelId="{608E13FD-8C0E-40EC-A4BF-30869CAC1CFB}" type="presParOf" srcId="{6B583BEB-8A37-42AD-9207-613F8EDC2268}" destId="{5A24FAEB-B800-43C4-809E-94AE5AD3EFB1}" srcOrd="2" destOrd="0" presId="urn:microsoft.com/office/officeart/2005/8/layout/bList2"/>
    <dgm:cxn modelId="{BD0B0957-2F04-43AD-BF8C-7A63FD2DC5D6}" type="presParOf" srcId="{5A24FAEB-B800-43C4-809E-94AE5AD3EFB1}" destId="{ED48D213-7221-4019-976A-ED548BEDA1A2}" srcOrd="0" destOrd="0" presId="urn:microsoft.com/office/officeart/2005/8/layout/bList2"/>
    <dgm:cxn modelId="{5F7E2851-FB9D-4C75-A543-8F71212D3F0B}" type="presParOf" srcId="{5A24FAEB-B800-43C4-809E-94AE5AD3EFB1}" destId="{70FD7C1D-7D0C-482C-A821-4ED7C46B9EF4}" srcOrd="1" destOrd="0" presId="urn:microsoft.com/office/officeart/2005/8/layout/bList2"/>
    <dgm:cxn modelId="{3E38229C-3920-42A4-ADE1-5A50AFB177BB}" type="presParOf" srcId="{5A24FAEB-B800-43C4-809E-94AE5AD3EFB1}" destId="{6EC86B53-9997-4FE2-B98C-44751F63AE89}" srcOrd="2" destOrd="0" presId="urn:microsoft.com/office/officeart/2005/8/layout/bList2"/>
    <dgm:cxn modelId="{149895B2-F6A1-41E9-86B5-0B7B99F2DFB9}" type="presParOf" srcId="{5A24FAEB-B800-43C4-809E-94AE5AD3EFB1}" destId="{0745C002-8E4C-434A-ADFC-35DDB44B87E8}" srcOrd="3" destOrd="0" presId="urn:microsoft.com/office/officeart/2005/8/layout/bList2"/>
    <dgm:cxn modelId="{151989BA-2E09-42CC-8C35-EF89907A18FA}" type="presParOf" srcId="{6B583BEB-8A37-42AD-9207-613F8EDC2268}" destId="{3B952F76-EF12-41F0-B51F-9D656A3516DE}" srcOrd="3" destOrd="0" presId="urn:microsoft.com/office/officeart/2005/8/layout/bList2"/>
    <dgm:cxn modelId="{3141BA88-A2B3-422E-95B5-A3FA73D598FF}" type="presParOf" srcId="{6B583BEB-8A37-42AD-9207-613F8EDC2268}" destId="{97D704EF-B043-437E-8474-21FB48BBBC49}" srcOrd="4" destOrd="0" presId="urn:microsoft.com/office/officeart/2005/8/layout/bList2"/>
    <dgm:cxn modelId="{E4358B46-31BF-4E01-B313-F5BA0294F217}" type="presParOf" srcId="{97D704EF-B043-437E-8474-21FB48BBBC49}" destId="{FD55D44E-82AC-4C13-96D8-ADF810D07560}" srcOrd="0" destOrd="0" presId="urn:microsoft.com/office/officeart/2005/8/layout/bList2"/>
    <dgm:cxn modelId="{499F3E5B-9624-476A-ADA1-DECECDEDE8DA}" type="presParOf" srcId="{97D704EF-B043-437E-8474-21FB48BBBC49}" destId="{D05A2375-3D0A-424E-97B6-A233B57D7F0F}" srcOrd="1" destOrd="0" presId="urn:microsoft.com/office/officeart/2005/8/layout/bList2"/>
    <dgm:cxn modelId="{B22F401B-34F8-48FF-B40B-9434A432499E}" type="presParOf" srcId="{97D704EF-B043-437E-8474-21FB48BBBC49}" destId="{F5FDC65B-2111-4AB6-9A32-EA9553880847}" srcOrd="2" destOrd="0" presId="urn:microsoft.com/office/officeart/2005/8/layout/bList2"/>
    <dgm:cxn modelId="{CF04A9C8-CA00-4049-A785-14ACD6E704BB}" type="presParOf" srcId="{97D704EF-B043-437E-8474-21FB48BBBC49}" destId="{643F92B2-4AB0-4BCB-9A3B-8A477EF77EC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38A8B-1782-48AE-95DD-AB7CB8FCEC83}">
      <dsp:nvSpPr>
        <dsp:cNvPr id="0" name=""/>
        <dsp:cNvSpPr/>
      </dsp:nvSpPr>
      <dsp:spPr>
        <a:xfrm>
          <a:off x="6902" y="1417694"/>
          <a:ext cx="2981385" cy="2225540"/>
        </a:xfrm>
        <a:prstGeom prst="round2SameRect">
          <a:avLst>
            <a:gd name="adj1" fmla="val 8000"/>
            <a:gd name="adj2" fmla="val 0"/>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Mimic the brain’s natural chemical messengers</a:t>
          </a:r>
        </a:p>
        <a:p>
          <a:pPr marL="228600" lvl="1" indent="-228600" algn="l" defTabSz="889000">
            <a:lnSpc>
              <a:spcPct val="90000"/>
            </a:lnSpc>
            <a:spcBef>
              <a:spcPct val="0"/>
            </a:spcBef>
            <a:spcAft>
              <a:spcPct val="15000"/>
            </a:spcAft>
            <a:buChar char="••"/>
          </a:pPr>
          <a:endParaRPr lang="en-US" sz="2000" kern="1200" dirty="0">
            <a:solidFill>
              <a:schemeClr val="bg1"/>
            </a:solidFill>
            <a:latin typeface="Gill Sans MT" panose="020B0502020104020203" pitchFamily="34" charset="0"/>
          </a:endParaRPr>
        </a:p>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Send wrong messages</a:t>
          </a:r>
        </a:p>
      </dsp:txBody>
      <dsp:txXfrm>
        <a:off x="59049" y="1469841"/>
        <a:ext cx="2877091" cy="2173393"/>
      </dsp:txXfrm>
    </dsp:sp>
    <dsp:sp modelId="{F6DFFC77-D271-430C-A43D-593E9749E172}">
      <dsp:nvSpPr>
        <dsp:cNvPr id="0" name=""/>
        <dsp:cNvSpPr/>
      </dsp:nvSpPr>
      <dsp:spPr>
        <a:xfrm>
          <a:off x="6902" y="3643235"/>
          <a:ext cx="2981385" cy="956982"/>
        </a:xfrm>
        <a:prstGeom prst="rect">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en-US" sz="2000" b="1" kern="1200" dirty="0">
              <a:latin typeface="Gill Sans MT" panose="020B0502020104020203" pitchFamily="34" charset="0"/>
            </a:rPr>
            <a:t>Neurons</a:t>
          </a:r>
        </a:p>
      </dsp:txBody>
      <dsp:txXfrm>
        <a:off x="6902" y="3643235"/>
        <a:ext cx="2099566" cy="956982"/>
      </dsp:txXfrm>
    </dsp:sp>
    <dsp:sp modelId="{53A2F2B6-2A73-4915-845F-4E12BD32EAE7}">
      <dsp:nvSpPr>
        <dsp:cNvPr id="0" name=""/>
        <dsp:cNvSpPr/>
      </dsp:nvSpPr>
      <dsp:spPr>
        <a:xfrm>
          <a:off x="2190808" y="3795243"/>
          <a:ext cx="1043484" cy="10434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ED48D213-7221-4019-976A-ED548BEDA1A2}">
      <dsp:nvSpPr>
        <dsp:cNvPr id="0" name=""/>
        <dsp:cNvSpPr/>
      </dsp:nvSpPr>
      <dsp:spPr>
        <a:xfrm>
          <a:off x="3492809" y="1417694"/>
          <a:ext cx="2981385" cy="2225540"/>
        </a:xfrm>
        <a:prstGeom prst="round2SameRect">
          <a:avLst>
            <a:gd name="adj1" fmla="val 8000"/>
            <a:gd name="adj2" fmla="val 0"/>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Overstimulate the “reward circuit” of the brain</a:t>
          </a:r>
        </a:p>
        <a:p>
          <a:pPr marL="228600" lvl="1" indent="-228600" algn="l" defTabSz="889000">
            <a:lnSpc>
              <a:spcPct val="90000"/>
            </a:lnSpc>
            <a:spcBef>
              <a:spcPct val="0"/>
            </a:spcBef>
            <a:spcAft>
              <a:spcPct val="15000"/>
            </a:spcAft>
            <a:buChar char="••"/>
          </a:pPr>
          <a:endParaRPr lang="en-US" sz="2000" kern="1200" dirty="0">
            <a:solidFill>
              <a:schemeClr val="bg1"/>
            </a:solidFill>
            <a:latin typeface="Gill Sans MT" panose="020B0502020104020203" pitchFamily="34" charset="0"/>
          </a:endParaRPr>
        </a:p>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Makes it hard to feel happy</a:t>
          </a:r>
        </a:p>
      </dsp:txBody>
      <dsp:txXfrm>
        <a:off x="3544956" y="1469841"/>
        <a:ext cx="2877091" cy="2173393"/>
      </dsp:txXfrm>
    </dsp:sp>
    <dsp:sp modelId="{6EC86B53-9997-4FE2-B98C-44751F63AE89}">
      <dsp:nvSpPr>
        <dsp:cNvPr id="0" name=""/>
        <dsp:cNvSpPr/>
      </dsp:nvSpPr>
      <dsp:spPr>
        <a:xfrm>
          <a:off x="3492809" y="3643235"/>
          <a:ext cx="2981385" cy="956982"/>
        </a:xfrm>
        <a:prstGeom prst="rect">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en-US" sz="2000" b="1" kern="1200" dirty="0">
              <a:latin typeface="Gill Sans MT" panose="020B0502020104020203" pitchFamily="34" charset="0"/>
            </a:rPr>
            <a:t>Pleasure</a:t>
          </a:r>
        </a:p>
      </dsp:txBody>
      <dsp:txXfrm>
        <a:off x="3492809" y="3643235"/>
        <a:ext cx="2099566" cy="956982"/>
      </dsp:txXfrm>
    </dsp:sp>
    <dsp:sp modelId="{0745C002-8E4C-434A-ADFC-35DDB44B87E8}">
      <dsp:nvSpPr>
        <dsp:cNvPr id="0" name=""/>
        <dsp:cNvSpPr/>
      </dsp:nvSpPr>
      <dsp:spPr>
        <a:xfrm>
          <a:off x="5676715" y="3795243"/>
          <a:ext cx="1043484" cy="104348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FD55D44E-82AC-4C13-96D8-ADF810D07560}">
      <dsp:nvSpPr>
        <dsp:cNvPr id="0" name=""/>
        <dsp:cNvSpPr/>
      </dsp:nvSpPr>
      <dsp:spPr>
        <a:xfrm>
          <a:off x="6978716" y="1417694"/>
          <a:ext cx="2981385" cy="2225540"/>
        </a:xfrm>
        <a:prstGeom prst="round2SameRect">
          <a:avLst>
            <a:gd name="adj1" fmla="val 8000"/>
            <a:gd name="adj2" fmla="val 0"/>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Change in feelings and moods</a:t>
          </a:r>
        </a:p>
        <a:p>
          <a:pPr marL="228600" lvl="1" indent="-228600" algn="l" defTabSz="889000">
            <a:lnSpc>
              <a:spcPct val="90000"/>
            </a:lnSpc>
            <a:spcBef>
              <a:spcPct val="0"/>
            </a:spcBef>
            <a:spcAft>
              <a:spcPct val="15000"/>
            </a:spcAft>
            <a:buChar char="••"/>
          </a:pPr>
          <a:endParaRPr lang="en-US" sz="2000" kern="1200" dirty="0">
            <a:solidFill>
              <a:schemeClr val="bg1"/>
            </a:solidFill>
            <a:latin typeface="Gill Sans MT" panose="020B0502020104020203" pitchFamily="34" charset="0"/>
          </a:endParaRPr>
        </a:p>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Cause poor judgement and decision making and slows learning</a:t>
          </a:r>
        </a:p>
      </dsp:txBody>
      <dsp:txXfrm>
        <a:off x="7030863" y="1469841"/>
        <a:ext cx="2877091" cy="2173393"/>
      </dsp:txXfrm>
    </dsp:sp>
    <dsp:sp modelId="{F5FDC65B-2111-4AB6-9A32-EA9553880847}">
      <dsp:nvSpPr>
        <dsp:cNvPr id="0" name=""/>
        <dsp:cNvSpPr/>
      </dsp:nvSpPr>
      <dsp:spPr>
        <a:xfrm>
          <a:off x="6978716" y="3643235"/>
          <a:ext cx="2981385" cy="956982"/>
        </a:xfrm>
        <a:prstGeom prst="rect">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ctr" defTabSz="889000">
            <a:lnSpc>
              <a:spcPct val="90000"/>
            </a:lnSpc>
            <a:spcBef>
              <a:spcPct val="0"/>
            </a:spcBef>
            <a:spcAft>
              <a:spcPct val="35000"/>
            </a:spcAft>
          </a:pPr>
          <a:r>
            <a:rPr lang="en-US" sz="2000" b="1" kern="1200" dirty="0">
              <a:latin typeface="Gill Sans MT" panose="020B0502020104020203" pitchFamily="34" charset="0"/>
            </a:rPr>
            <a:t>Emotions</a:t>
          </a:r>
        </a:p>
      </dsp:txBody>
      <dsp:txXfrm>
        <a:off x="6978716" y="3643235"/>
        <a:ext cx="2099566" cy="956982"/>
      </dsp:txXfrm>
    </dsp:sp>
    <dsp:sp modelId="{643F92B2-4AB0-4BCB-9A3B-8A477EF77EC8}">
      <dsp:nvSpPr>
        <dsp:cNvPr id="0" name=""/>
        <dsp:cNvSpPr/>
      </dsp:nvSpPr>
      <dsp:spPr>
        <a:xfrm>
          <a:off x="9162622" y="3795243"/>
          <a:ext cx="1043484" cy="104348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8B9E5050-0A15-4544-BE78-BA20F96CD54C}" type="datetimeFigureOut">
              <a:rPr lang="en-US" smtClean="0"/>
              <a:t>6/30/2020</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1DBA069B-AAF3-49D9-84BB-812AC73A5E36}" type="slidenum">
              <a:rPr lang="en-US" smtClean="0"/>
              <a:t>‹#›</a:t>
            </a:fld>
            <a:endParaRPr lang="en-US" dirty="0"/>
          </a:p>
        </p:txBody>
      </p:sp>
    </p:spTree>
    <p:extLst>
      <p:ext uri="{BB962C8B-B14F-4D97-AF65-F5344CB8AC3E}">
        <p14:creationId xmlns:p14="http://schemas.microsoft.com/office/powerpoint/2010/main" val="3213556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6434"/>
          </a:xfrm>
          <a:prstGeom prst="rect">
            <a:avLst/>
          </a:prstGeom>
        </p:spPr>
        <p:txBody>
          <a:bodyPr vert="horz" lIns="91440" tIns="45720" rIns="91440" bIns="45720" rtlCol="0"/>
          <a:lstStyle>
            <a:lvl1pPr algn="r">
              <a:defRPr sz="1200"/>
            </a:lvl1pPr>
          </a:lstStyle>
          <a:p>
            <a:fld id="{18E3CB08-E9CC-4DE8-8C25-1C0E5E00F17A}" type="datetimeFigureOut">
              <a:rPr lang="en-US" smtClean="0"/>
              <a:t>6/30/2020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C24711B-7214-4A5A-AA40-C7B8D94847C6}" type="slidenum">
              <a:rPr lang="en-US" smtClean="0"/>
              <a:t>‹#›</a:t>
            </a:fld>
            <a:endParaRPr lang="en-US" dirty="0"/>
          </a:p>
        </p:txBody>
      </p:sp>
    </p:spTree>
    <p:extLst>
      <p:ext uri="{BB962C8B-B14F-4D97-AF65-F5344CB8AC3E}">
        <p14:creationId xmlns:p14="http://schemas.microsoft.com/office/powerpoint/2010/main" val="380130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u="sng" dirty="0"/>
              <a:t>*Note: Statements that are</a:t>
            </a:r>
            <a:r>
              <a:rPr lang="en-US" sz="1000" i="1" u="sng" baseline="0" dirty="0"/>
              <a:t> italicized and underlined are lesson directions and directions for you as an educator and for reference only. You can consider all regular text a script.</a:t>
            </a:r>
            <a:endParaRPr lang="en-US" sz="1000" i="1" u="sng" dirty="0"/>
          </a:p>
          <a:p>
            <a:endParaRPr lang="en-US" sz="1000" i="1" u="sng" dirty="0"/>
          </a:p>
          <a:p>
            <a:r>
              <a:rPr lang="en-US" sz="1000" i="1" u="sng" dirty="0"/>
              <a:t>Welcome</a:t>
            </a:r>
            <a:r>
              <a:rPr lang="en-US" sz="1000" i="1" u="sng" baseline="0" dirty="0"/>
              <a:t> the students in your class, introduce yourself and whoever else may be assisting with the lesson. Hand out the “Presentation Worksheet” to each student.</a:t>
            </a:r>
          </a:p>
          <a:p>
            <a:endParaRPr lang="en-US" sz="1000" i="1" baseline="0" dirty="0"/>
          </a:p>
          <a:p>
            <a:r>
              <a:rPr lang="en-US" sz="1000" i="0" baseline="0" dirty="0"/>
              <a:t>Welcome to today’s lesson about Alcohol, Tobacco &amp; Other Drugs. We will use the website </a:t>
            </a:r>
            <a:r>
              <a:rPr lang="en-US" sz="1000" i="0" baseline="0" dirty="0" err="1"/>
              <a:t>iknowmine.org</a:t>
            </a:r>
            <a:r>
              <a:rPr lang="en-US" sz="1000" i="0" baseline="0" dirty="0"/>
              <a:t> to learn more about the topics. IKM is a youth wellness website designed for Alaska Native youth. For the next hour, we are going to learn about how different substances interact with the teenage body and brain, different types of substance use disorders, and where to find help around substance misuse. We’ll do this by having a brief lecture followed by a couple of activities using iknowmine.org. I’ve given each of you a worksheet, please use this activity as your notes for today’s lesson. </a:t>
            </a:r>
            <a:endParaRPr lang="en-US" sz="1000" i="0" dirty="0"/>
          </a:p>
        </p:txBody>
      </p:sp>
      <p:sp>
        <p:nvSpPr>
          <p:cNvPr id="4" name="Slide Number Placeholder 3"/>
          <p:cNvSpPr>
            <a:spLocks noGrp="1"/>
          </p:cNvSpPr>
          <p:nvPr>
            <p:ph type="sldNum" sz="quarter" idx="10"/>
          </p:nvPr>
        </p:nvSpPr>
        <p:spPr/>
        <p:txBody>
          <a:bodyPr/>
          <a:lstStyle/>
          <a:p>
            <a:fld id="{9C24711B-7214-4A5A-AA40-C7B8D94847C6}" type="slidenum">
              <a:rPr lang="en-US" smtClean="0"/>
              <a:t>1</a:t>
            </a:fld>
            <a:endParaRPr lang="en-US" dirty="0"/>
          </a:p>
        </p:txBody>
      </p:sp>
    </p:spTree>
    <p:extLst>
      <p:ext uri="{BB962C8B-B14F-4D97-AF65-F5344CB8AC3E}">
        <p14:creationId xmlns:p14="http://schemas.microsoft.com/office/powerpoint/2010/main" val="2077279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know about how substances can affect the brain and body and we have a background in the different types of substance use disorders I want to share with you a few things to remember.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start using substances for a lot of different reasons, including health reasons. Sometimes kids and teens try drugs to fit in with a group of friends. Or they might be curious or bored. Someone may use illegal drugs for many reasons, but often because they help the person escape from reality for a while. Using a substance might temporarily make someone who is sad or upset feel better or forget about problems. But this escape lasts only until the substance affects wears off.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someone is using illegal substances, you might notice changes in how the person looks or acts. Some signs of use might include: loss of interest in school, change in friends, becoming moody, cranky, or worried all the time, or abnormal loss or gaining weight.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multiple things to look for in a friend who you think might have a substance use disorder. These include:</a:t>
            </a:r>
          </a:p>
          <a:p>
            <a:r>
              <a:rPr lang="en-US" sz="1200" kern="1200" dirty="0">
                <a:solidFill>
                  <a:schemeClr val="tx1"/>
                </a:solidFill>
                <a:effectLst/>
                <a:latin typeface="+mn-lt"/>
                <a:ea typeface="+mn-ea"/>
                <a:cs typeface="+mn-cs"/>
              </a:rPr>
              <a:t>-Getting worse than usual grades in school and/or skipping school</a:t>
            </a:r>
          </a:p>
          <a:p>
            <a:r>
              <a:rPr lang="en-US" sz="1200" kern="1200" dirty="0">
                <a:solidFill>
                  <a:schemeClr val="tx1"/>
                </a:solidFill>
                <a:effectLst/>
                <a:latin typeface="+mn-lt"/>
                <a:ea typeface="+mn-ea"/>
                <a:cs typeface="+mn-cs"/>
              </a:rPr>
              <a:t>-Changes in normal behavior– not eating, not hanging out as much as they used to, or losing weight fast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removing yourself from situations where people are using substances can sometimes be difficult, it is good to be aware of alternative activities to do instead and to be prepared with ideas on how you would remove yourself from the situation.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take a quick minute to answer Question 9: Critical Thinking question on your worksheet.</a:t>
            </a:r>
          </a:p>
          <a:p>
            <a:r>
              <a:rPr lang="en-US" sz="1200" i="1" u="sng" kern="1200" dirty="0">
                <a:solidFill>
                  <a:schemeClr val="tx1"/>
                </a:solidFill>
                <a:effectLst/>
                <a:latin typeface="+mn-lt"/>
                <a:ea typeface="+mn-ea"/>
                <a:cs typeface="+mn-cs"/>
              </a:rPr>
              <a:t>Allow 2-3 minutes for students to respond to the worksheet question. Once all students have had time to write a response, proceed to the next slide.</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24711B-7214-4A5A-AA40-C7B8D94847C6}" type="slidenum">
              <a:rPr lang="en-US" smtClean="0"/>
              <a:t>10</a:t>
            </a:fld>
            <a:endParaRPr lang="en-US" dirty="0"/>
          </a:p>
        </p:txBody>
      </p:sp>
    </p:spTree>
    <p:extLst>
      <p:ext uri="{BB962C8B-B14F-4D97-AF65-F5344CB8AC3E}">
        <p14:creationId xmlns:p14="http://schemas.microsoft.com/office/powerpoint/2010/main" val="298252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000" baseline="0" dirty="0"/>
              <a:t>If you think somebody you know, or yourself, has a substance use disorder have them, or yourself talk with a trusted adult. This can be a teacher, a parent, your primary care doctor, a family friend, an elder, a behavioral health aid, or anybody in your community who you feel comfortable opening up to. If you need help immediately, or don’t have an adult you can talk to, you can call Alaska’s CareLine or the National Suicide Prevention Lifeline where you’ll be connected with a trained professional who is able to talk with you about multiple life issues including substance use.</a:t>
            </a:r>
          </a:p>
          <a:p>
            <a:pPr marL="0" indent="0">
              <a:buFontTx/>
              <a:buNone/>
            </a:pPr>
            <a:endParaRPr lang="en-US" sz="1000" baseline="0" dirty="0"/>
          </a:p>
          <a:p>
            <a:pPr marL="0" indent="0">
              <a:buFontTx/>
              <a:buNone/>
            </a:pPr>
            <a:r>
              <a:rPr lang="en-US" sz="1000" baseline="0" dirty="0"/>
              <a:t>Remember, you (or your friend) are worthy of care and support. No matter your choices, somebody is here to help. </a:t>
            </a:r>
          </a:p>
          <a:p>
            <a:pPr marL="0" indent="0">
              <a:buFontTx/>
              <a:buNone/>
            </a:pPr>
            <a:endParaRPr lang="en-US" sz="1000" baseline="0" dirty="0"/>
          </a:p>
          <a:p>
            <a:pPr marL="0" indent="0">
              <a:buFontTx/>
              <a:buNone/>
            </a:pPr>
            <a:r>
              <a:rPr lang="en-US" sz="1000" i="1" u="sng" baseline="0" dirty="0"/>
              <a:t>Postcards can also be used as additional references for resources on access to care.</a:t>
            </a:r>
          </a:p>
          <a:p>
            <a:pPr marL="0" indent="0">
              <a:buFontTx/>
              <a:buNone/>
            </a:pPr>
            <a:endParaRPr lang="en-US" sz="1000" baseline="0" dirty="0"/>
          </a:p>
          <a:p>
            <a:pPr marL="0" indent="0">
              <a:buFontTx/>
              <a:buNone/>
            </a:pPr>
            <a:r>
              <a:rPr lang="en-US" sz="1000" baseline="0" dirty="0"/>
              <a:t> </a:t>
            </a:r>
            <a:endParaRPr lang="en-US" sz="1000" dirty="0"/>
          </a:p>
        </p:txBody>
      </p:sp>
      <p:sp>
        <p:nvSpPr>
          <p:cNvPr id="4" name="Slide Number Placeholder 3"/>
          <p:cNvSpPr>
            <a:spLocks noGrp="1"/>
          </p:cNvSpPr>
          <p:nvPr>
            <p:ph type="sldNum" sz="quarter" idx="10"/>
          </p:nvPr>
        </p:nvSpPr>
        <p:spPr/>
        <p:txBody>
          <a:bodyPr/>
          <a:lstStyle/>
          <a:p>
            <a:fld id="{9C24711B-7214-4A5A-AA40-C7B8D94847C6}" type="slidenum">
              <a:rPr lang="en-US" smtClean="0"/>
              <a:t>11</a:t>
            </a:fld>
            <a:endParaRPr lang="en-US" dirty="0"/>
          </a:p>
        </p:txBody>
      </p:sp>
    </p:spTree>
    <p:extLst>
      <p:ext uri="{BB962C8B-B14F-4D97-AF65-F5344CB8AC3E}">
        <p14:creationId xmlns:p14="http://schemas.microsoft.com/office/powerpoint/2010/main" val="51360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In the absence of the internet, have students refer to, and answer the activity questions using the Substance Postcards.</a:t>
            </a:r>
          </a:p>
          <a:p>
            <a:endParaRPr lang="en-US" sz="1200" i="1"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Students can work individually, in pairs, or in small groups depending on the class size and number of available substances to research.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now do an interactive scavenger hunt using iknowmine.org or the </a:t>
            </a:r>
            <a:r>
              <a:rPr lang="en-US" sz="1200" kern="1200" dirty="0" err="1">
                <a:solidFill>
                  <a:schemeClr val="tx1"/>
                </a:solidFill>
                <a:effectLst/>
                <a:latin typeface="+mn-lt"/>
                <a:ea typeface="+mn-ea"/>
                <a:cs typeface="+mn-cs"/>
              </a:rPr>
              <a:t>iknowmine</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ubstance Postcards.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am going to assign each of you a substance, you will then go onto iknowmine.org, or used your assigned postcard, and answer the questions on the following page. You will have about 20 minutes to complete this activity. Please answer each question as best as you can, and we will report out our findings to each other at the end. If you have any questions or need help please raise your hand.</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After ~15 minutes gather the student's attention and have each student, pair, or group report out on one of their findings. </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u="sng"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12</a:t>
            </a:fld>
            <a:endParaRPr lang="en-US" dirty="0"/>
          </a:p>
        </p:txBody>
      </p:sp>
    </p:spTree>
    <p:extLst>
      <p:ext uri="{BB962C8B-B14F-4D97-AF65-F5344CB8AC3E}">
        <p14:creationId xmlns:p14="http://schemas.microsoft.com/office/powerpoint/2010/main" val="52298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u="sng" dirty="0"/>
              <a:t>Have</a:t>
            </a:r>
            <a:r>
              <a:rPr lang="en-US" sz="1000" i="1" u="sng" baseline="0" dirty="0"/>
              <a:t> students gather into a circle, or report back to their original seats.</a:t>
            </a:r>
          </a:p>
          <a:p>
            <a:endParaRPr lang="en-US" sz="1000" i="1" baseline="0" dirty="0"/>
          </a:p>
          <a:p>
            <a:r>
              <a:rPr lang="en-US" sz="1000" i="0" baseline="0" dirty="0"/>
              <a:t>Before we end our class today I want to go through and do a group discussion some things we learned. I’m going to ask some questions to the group and I would really like as much participation as possible. Remember there are no wrong answers.</a:t>
            </a:r>
          </a:p>
          <a:p>
            <a:endParaRPr lang="en-US" sz="1000" i="0" baseline="0" dirty="0"/>
          </a:p>
          <a:p>
            <a:r>
              <a:rPr lang="en-US" sz="1000" dirty="0"/>
              <a:t>How would you help someone who might be struggling with drugs or alcohol?</a:t>
            </a:r>
          </a:p>
          <a:p>
            <a:pPr marL="0" indent="0">
              <a:buFontTx/>
              <a:buNone/>
            </a:pPr>
            <a:r>
              <a:rPr lang="en-US" sz="1000" i="1" u="sng" dirty="0"/>
              <a:t>Example: Ask a parent or adult to help</a:t>
            </a:r>
            <a:r>
              <a:rPr lang="en-US" sz="1000" i="1" u="sng" baseline="0" dirty="0"/>
              <a:t> you, ask a positive role model to help, connect them with resources or information such as the hotlines or websites mentioned. Challenges may include that the person doesn't know why need help or doesn’t want help.</a:t>
            </a:r>
          </a:p>
          <a:p>
            <a:pPr marL="171450" indent="-171450">
              <a:buFontTx/>
              <a:buChar char="-"/>
            </a:pPr>
            <a:endParaRPr lang="en-US" sz="1000" dirty="0"/>
          </a:p>
          <a:p>
            <a:r>
              <a:rPr lang="en-US" sz="1000" dirty="0"/>
              <a:t>What is something new you learned today?</a:t>
            </a:r>
          </a:p>
          <a:p>
            <a:r>
              <a:rPr lang="en-US" sz="1000" u="sng" dirty="0"/>
              <a:t>Example:</a:t>
            </a:r>
            <a:r>
              <a:rPr lang="en-US" sz="1000" u="sng" baseline="0" dirty="0"/>
              <a:t> </a:t>
            </a:r>
            <a:r>
              <a:rPr lang="en-US" sz="1000" i="1" u="sng" dirty="0"/>
              <a:t>Any facts from presentation</a:t>
            </a:r>
            <a:r>
              <a:rPr lang="en-US" sz="1000" i="1" u="sng" baseline="0" dirty="0"/>
              <a:t>, worksheets or activities. Definitions of substance use, misuse, abuse, addiction, tolerance. Facts about substances, how drugs/alcohol affect the brain and body, resources for help, etc</a:t>
            </a:r>
            <a:r>
              <a:rPr lang="en-US" sz="1000" i="1" baseline="0" dirty="0"/>
              <a:t>.</a:t>
            </a:r>
            <a:endParaRPr lang="en-US" sz="1000" dirty="0"/>
          </a:p>
          <a:p>
            <a:endParaRPr lang="en-US" sz="1000" dirty="0"/>
          </a:p>
          <a:p>
            <a:r>
              <a:rPr lang="en-US" sz="1000" dirty="0"/>
              <a:t>What is something you can share with friends, family, and your community from today’s lesson?</a:t>
            </a:r>
          </a:p>
          <a:p>
            <a:r>
              <a:rPr lang="en-US" sz="1000" u="sng" dirty="0"/>
              <a:t>Example: </a:t>
            </a:r>
            <a:r>
              <a:rPr lang="en-US" sz="1000" i="1" u="sng" dirty="0"/>
              <a:t>Any facts from presentation</a:t>
            </a:r>
            <a:r>
              <a:rPr lang="en-US" sz="1000" i="1" u="sng" baseline="0" dirty="0"/>
              <a:t>, worksheets or activities. Definitions of substance use, misuse, abuse, addiction, tolerance. Facts about substances, how drugs/alcohol affect the brain and body, resources for help, etc.</a:t>
            </a:r>
            <a:endParaRPr lang="en-US" sz="1000" u="sng" dirty="0"/>
          </a:p>
        </p:txBody>
      </p:sp>
      <p:sp>
        <p:nvSpPr>
          <p:cNvPr id="4" name="Slide Number Placeholder 3"/>
          <p:cNvSpPr>
            <a:spLocks noGrp="1"/>
          </p:cNvSpPr>
          <p:nvPr>
            <p:ph type="sldNum" sz="quarter" idx="10"/>
          </p:nvPr>
        </p:nvSpPr>
        <p:spPr/>
        <p:txBody>
          <a:bodyPr/>
          <a:lstStyle/>
          <a:p>
            <a:fld id="{9C24711B-7214-4A5A-AA40-C7B8D94847C6}" type="slidenum">
              <a:rPr lang="en-US" smtClean="0"/>
              <a:t>13</a:t>
            </a:fld>
            <a:endParaRPr lang="en-US" dirty="0"/>
          </a:p>
        </p:txBody>
      </p:sp>
    </p:spTree>
    <p:extLst>
      <p:ext uri="{BB962C8B-B14F-4D97-AF65-F5344CB8AC3E}">
        <p14:creationId xmlns:p14="http://schemas.microsoft.com/office/powerpoint/2010/main" val="181676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4711B-7214-4A5A-AA40-C7B8D94847C6}" type="slidenum">
              <a:rPr lang="en-US" smtClean="0"/>
              <a:t>14</a:t>
            </a:fld>
            <a:endParaRPr lang="en-US" dirty="0"/>
          </a:p>
        </p:txBody>
      </p:sp>
    </p:spTree>
    <p:extLst>
      <p:ext uri="{BB962C8B-B14F-4D97-AF65-F5344CB8AC3E}">
        <p14:creationId xmlns:p14="http://schemas.microsoft.com/office/powerpoint/2010/main" val="319754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will be discussing things like Alcohol, Tobacco, and Other Drugs, and topics related to substance use. Some of the things we talk about can be sensitive and may cause strong feelings of emotions. To work through this I want to start by doing a quick grounding activity. This activity is meant to calm your heart and mind and bring your attention back to our discussion. If at any point during this lesson you feel your mind wander or you become uneasy, you can do this activity to help focus and bring your attention back to the lesson. </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Grounding Activity</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Sit with your back straight against the back of your chair and focus your eyes in front of you. Put both feet flat on the floor and place each hand on the top of your legs, palms down. Close your eyes. We will now focus on our breathing. Breathe in slowing for 3 seconds (1…2…3…) Bring your mind’s focus on your body, how does your body feel sitting in the chair? What does the chair feel like under you? What does the floor feel like beneath you? Can you feel the energy flowing through your hands to the rest of your body? Remember to keep taking deep breaths. Next, while still sitting, push your feet into the ground, imagine the energy-draining down from your mind, down through your body, and out through your feet into the ground. As the energy drains from your mind, feel how heavy each body part becomes, your torso feels heavy and now your arms as you relax those muscles. Lastly, feel the heaviness go down your legs, through your feet and down into the ground. Now that we have calmed our energy and grounded ourselves, slowly open your eyes and come back to the present. </a:t>
            </a:r>
          </a:p>
          <a:p>
            <a:endParaRPr lang="en-US" sz="1000" i="0" baseline="0" dirty="0">
              <a:latin typeface="+mn-lt"/>
            </a:endParaRPr>
          </a:p>
        </p:txBody>
      </p:sp>
      <p:sp>
        <p:nvSpPr>
          <p:cNvPr id="4" name="Slide Number Placeholder 3"/>
          <p:cNvSpPr>
            <a:spLocks noGrp="1"/>
          </p:cNvSpPr>
          <p:nvPr>
            <p:ph type="sldNum" sz="quarter" idx="10"/>
          </p:nvPr>
        </p:nvSpPr>
        <p:spPr/>
        <p:txBody>
          <a:bodyPr/>
          <a:lstStyle/>
          <a:p>
            <a:fld id="{9C24711B-7214-4A5A-AA40-C7B8D94847C6}" type="slidenum">
              <a:rPr lang="en-US" smtClean="0"/>
              <a:t>2</a:t>
            </a:fld>
            <a:endParaRPr lang="en-US" dirty="0"/>
          </a:p>
        </p:txBody>
      </p:sp>
    </p:spTree>
    <p:extLst>
      <p:ext uri="{BB962C8B-B14F-4D97-AF65-F5344CB8AC3E}">
        <p14:creationId xmlns:p14="http://schemas.microsoft.com/office/powerpoint/2010/main" val="401646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If you have the resources, feel free to write group agreements on dry erase board or poster board before the lesson.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begin today’s lesson, let’s make some group agreements.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Please no sharing of personal stories. Instead, say “I have a friend that…,” or, “I’ve seen this in my community...”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Practice self-care. If you need to, step out in order to gather yourself, just know that we will follow you just to make sure you're okay.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safe space and we will all ensure confidentiality. When people share private information in this group, it should be kept private. I’ve asked you not share personal stories, but if the discussion happens to reflect a personal situation or if someone does share a personal story, it is important that we all agree to keep it in this classroom.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u="sng" kern="1200" dirty="0">
                <a:solidFill>
                  <a:schemeClr val="tx1"/>
                </a:solidFill>
                <a:effectLst/>
                <a:latin typeface="+mn-lt"/>
                <a:ea typeface="+mn-ea"/>
                <a:cs typeface="+mn-cs"/>
              </a:rPr>
              <a:t>This would be a good opportunity to also talk about us facilitators as Mandatory Reporters:</a:t>
            </a:r>
            <a:r>
              <a:rPr lang="en-US" sz="1200" i="1" u="none" kern="1200" dirty="0">
                <a:solidFill>
                  <a:schemeClr val="tx1"/>
                </a:solidFill>
                <a:effectLst/>
                <a:latin typeface="+mn-lt"/>
                <a:ea typeface="+mn-ea"/>
                <a:cs typeface="+mn-cs"/>
              </a:rPr>
              <a:t> </a:t>
            </a:r>
          </a:p>
          <a:p>
            <a:pPr marL="0" indent="0">
              <a:buFont typeface="Arial" panose="020B0604020202020204" pitchFamily="34" charset="0"/>
              <a:buNone/>
            </a:pPr>
            <a:r>
              <a:rPr lang="en-US" sz="1200" i="0" u="none"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As a Mandatory Reporter, it is my legal responsibility to report any time we hear of a minor being hurt by others or if we hear that they are going to seriously harm themselves or others. This is a federal law, and it exists to protect young people. Although I am a mandatory reporter, I want you to know that I am a safe person to talk to, and I hope that you can feel comfortable and safe talking to me.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respect for others, even if you disagree with them. If someone says something that you disagree with, it would be a violation of the Group Rules to say, “That’s stupid,” or “You’re wrong.”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 supportive of each other. Protect others’ feelings and know that some of these topics can be very sensitive.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a:t>
            </a:r>
            <a:r>
              <a:rPr lang="en-US" sz="1200" kern="1200" dirty="0" err="1">
                <a:solidFill>
                  <a:schemeClr val="tx1"/>
                </a:solidFill>
                <a:effectLst/>
                <a:latin typeface="+mn-lt"/>
                <a:ea typeface="+mn-ea"/>
                <a:cs typeface="+mn-cs"/>
              </a:rPr>
              <a:t>ss</a:t>
            </a:r>
            <a:r>
              <a:rPr lang="en-US" sz="1200" kern="1200" dirty="0">
                <a:solidFill>
                  <a:schemeClr val="tx1"/>
                </a:solidFill>
                <a:effectLst/>
                <a:latin typeface="+mn-lt"/>
                <a:ea typeface="+mn-ea"/>
                <a:cs typeface="+mn-cs"/>
              </a:rPr>
              <a:t> there anything else anyone would like to add?</a:t>
            </a:r>
          </a:p>
          <a:p>
            <a:endParaRPr lang="en-US" sz="1000" dirty="0">
              <a:latin typeface="+mn-lt"/>
            </a:endParaRPr>
          </a:p>
        </p:txBody>
      </p:sp>
      <p:sp>
        <p:nvSpPr>
          <p:cNvPr id="4" name="Slide Number Placeholder 3"/>
          <p:cNvSpPr>
            <a:spLocks noGrp="1"/>
          </p:cNvSpPr>
          <p:nvPr>
            <p:ph type="sldNum" sz="quarter" idx="10"/>
          </p:nvPr>
        </p:nvSpPr>
        <p:spPr/>
        <p:txBody>
          <a:bodyPr/>
          <a:lstStyle/>
          <a:p>
            <a:fld id="{9C24711B-7214-4A5A-AA40-C7B8D94847C6}" type="slidenum">
              <a:rPr lang="en-US" smtClean="0"/>
              <a:t>3</a:t>
            </a:fld>
            <a:endParaRPr lang="en-US" dirty="0"/>
          </a:p>
        </p:txBody>
      </p:sp>
    </p:spTree>
    <p:extLst>
      <p:ext uri="{BB962C8B-B14F-4D97-AF65-F5344CB8AC3E}">
        <p14:creationId xmlns:p14="http://schemas.microsoft.com/office/powerpoint/2010/main" val="307470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will be going over sensitive topics and information related to substance use. As we just discussed we want this to be a space where everyone feels safe to share. It is important to recognize that language can be very powerful, especially when discussing alcohol and other drugs and the people who use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Stigma is a mark or disgrace</a:t>
            </a:r>
            <a:r>
              <a:rPr lang="en-US" sz="1200" kern="1200" baseline="0" dirty="0">
                <a:solidFill>
                  <a:schemeClr val="tx1"/>
                </a:solidFill>
                <a:effectLst/>
                <a:latin typeface="+mn-lt"/>
                <a:ea typeface="+mn-ea"/>
                <a:cs typeface="+mn-cs"/>
              </a:rPr>
              <a:t> or honor on somebody because of the choices they have made. The negative stigma associated with substance use is typically portrayed through negative language, reinforcing stereotypes and hindering care. Stigmatizing language is harmful to an individual using substances and limits compassion from loved ones and care providers.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today’s classroom, we will be using neutral and caring language. Referring to individuals who use substances as “junkies” or “addicts” is not only disrespectful but also portrays that individual in a negative light. Instead of using negative words try to use phrases that are people-first such as “person who uses substances” or “person with substance use disorder”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rPr>
              <a:t>Supplemental material “Language Matters” found on </a:t>
            </a:r>
            <a:r>
              <a:rPr lang="en-US" sz="1200" u="sng" kern="1200" dirty="0" err="1">
                <a:solidFill>
                  <a:schemeClr val="tx1"/>
                </a:solidFill>
                <a:effectLst/>
                <a:latin typeface="+mn-lt"/>
                <a:ea typeface="+mn-ea"/>
                <a:cs typeface="+mn-cs"/>
              </a:rPr>
              <a:t>iknowmine.org’s</a:t>
            </a:r>
            <a:r>
              <a:rPr lang="en-US" sz="1200" u="sng" kern="1200" dirty="0">
                <a:solidFill>
                  <a:schemeClr val="tx1"/>
                </a:solidFill>
                <a:effectLst/>
                <a:latin typeface="+mn-lt"/>
                <a:ea typeface="+mn-ea"/>
                <a:cs typeface="+mn-cs"/>
              </a:rPr>
              <a:t> resources page can be used to further explore why language matters and words to use and avoid.</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4</a:t>
            </a:fld>
            <a:endParaRPr lang="en-US" dirty="0"/>
          </a:p>
        </p:txBody>
      </p:sp>
    </p:spTree>
    <p:extLst>
      <p:ext uri="{BB962C8B-B14F-4D97-AF65-F5344CB8AC3E}">
        <p14:creationId xmlns:p14="http://schemas.microsoft.com/office/powerpoint/2010/main" val="358754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Let students know that they will have an opportunity to learn more in depth about the various kinds of substances in an activity later on, after the presentation. We will explore information using </a:t>
            </a:r>
            <a:r>
              <a:rPr lang="en-US" sz="1200" i="1" u="sng" kern="1200" dirty="0" err="1">
                <a:solidFill>
                  <a:schemeClr val="tx1"/>
                </a:solidFill>
                <a:effectLst/>
                <a:latin typeface="+mn-lt"/>
                <a:ea typeface="+mn-ea"/>
                <a:cs typeface="+mn-cs"/>
              </a:rPr>
              <a:t>iknowmine.org</a:t>
            </a:r>
            <a:r>
              <a:rPr lang="en-US" sz="1200" i="1" u="sng" kern="1200" dirty="0">
                <a:solidFill>
                  <a:schemeClr val="tx1"/>
                </a:solidFill>
                <a:effectLst/>
                <a:latin typeface="+mn-lt"/>
                <a:ea typeface="+mn-ea"/>
                <a:cs typeface="+mn-cs"/>
              </a:rPr>
              <a:t> about the following: “Alcohol”, “Tobacco”, “Marijuana”, “Prescription Opioids”, “Heroin”, “Cocaine”, “Methamphetamine (Meth)”, “Hallucinogens”, “Spice”, and “Inhalants” provide further information on background details, signs of use, and consequences of use. Example of use: Read the front of postcard to class then pass around for students to read and explore further.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substance is a type of product that has the power to change the chemistry of a person’s brain and in turn, change bodily functions. This can include alcohol, tobacco, and even caffeine</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Have class list out other examples of substances they may be familiar with.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substances can be categorized into two types: stimulants and depressants.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Stimulants, sometimes called “uppers,” are substances that increase alertness and energy while also causing some other very serious side effects that we will talk about shortly. Examples of stimulants include caffeine, cocaine, and methamphetamines.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Depressants,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sometimes called “downers,” depress the central nervous system of the brain causing multiple effects such as a slowed heart rate and slowed or stopped breathing. Examples of depressants are prescription opioids, alcohol, marijuana, and heroin.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often use more than just one substance. This is called polysubstance use.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See the full list of substances covered below.</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Alcohol– such as hard liquor, wine, and beer</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Tobacco– a naturally found plant that is grown to make products such as chew, dip, cigarettes, e-cigarettes, vaping, and Iqmik</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Marijuana– a naturally found plant that can be used by vaping, smoking, or consuming edibles </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Prescription Opioids– such as pain relief medication prescribed by a doctor</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Heroin– an illegal type of opioid that is injected sniffed, or snorted</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Cocaine– a white powder or a crystal rock substance made from the leaves of the coca plant</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Methamphetamine (Meth)– a white powder or rock that stimulates the brain</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Hallucinogens– pills or liquids that alter a person’s awareness and creates hallucinations </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Spice– a mix of natural herbs and laboratory chemicals that cause mind-altering effects</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Inhalants— which are common household chemicals that are inhaled </a:t>
            </a:r>
            <a:endParaRPr lang="en-US" sz="1200" i="1" kern="1200" dirty="0">
              <a:solidFill>
                <a:schemeClr val="tx1"/>
              </a:solidFill>
              <a:effectLst/>
              <a:latin typeface="+mn-lt"/>
              <a:ea typeface="+mn-ea"/>
              <a:cs typeface="+mn-cs"/>
            </a:endParaRPr>
          </a:p>
          <a:p>
            <a:endParaRPr lang="en-US" sz="1000" baseline="0" dirty="0"/>
          </a:p>
          <a:p>
            <a:endParaRPr lang="en-US" sz="1000" dirty="0"/>
          </a:p>
          <a:p>
            <a:endParaRPr lang="en-US" sz="10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5</a:t>
            </a:fld>
            <a:endParaRPr lang="en-US" dirty="0"/>
          </a:p>
        </p:txBody>
      </p:sp>
    </p:spTree>
    <p:extLst>
      <p:ext uri="{BB962C8B-B14F-4D97-AF65-F5344CB8AC3E}">
        <p14:creationId xmlns:p14="http://schemas.microsoft.com/office/powerpoint/2010/main" val="313781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Using substances</a:t>
            </a:r>
            <a:r>
              <a:rPr lang="en-US" sz="1000" baseline="0" dirty="0"/>
              <a:t> can affect almost every system in your body. Long term substance use can cause or worsen health problems like cancer, heart disease, lung disease, liver function, and mental disorders. How people use substances can lead to infectious diseases like HIV, hepatitis, and tuberculosis. Some of these health issues occur when drugs are used in high doses for long periods of times, however, each person and substance is different, therefore health consequences can occur after just </a:t>
            </a:r>
            <a:r>
              <a:rPr lang="en-US" sz="1000" u="none" baseline="0" dirty="0"/>
              <a:t>one </a:t>
            </a:r>
            <a:r>
              <a:rPr lang="en-US" sz="1000" baseline="0" dirty="0"/>
              <a:t>use. </a:t>
            </a:r>
          </a:p>
          <a:p>
            <a:endParaRPr lang="en-US" sz="1000" baseline="0" dirty="0"/>
          </a:p>
          <a:p>
            <a:pPr marL="0" indent="0">
              <a:buFontTx/>
              <a:buNone/>
            </a:pPr>
            <a:r>
              <a:rPr lang="en-US" sz="1000" dirty="0"/>
              <a:t>Substances</a:t>
            </a:r>
            <a:r>
              <a:rPr lang="en-US" sz="1000" baseline="0" dirty="0"/>
              <a:t> can alter the body in many different ways, here are a few examples:</a:t>
            </a:r>
          </a:p>
          <a:p>
            <a:pPr marL="171450" indent="-171450">
              <a:buFontTx/>
              <a:buChar char="-"/>
            </a:pPr>
            <a:r>
              <a:rPr lang="en-US" sz="1000" dirty="0"/>
              <a:t>Alcohol can lead</a:t>
            </a:r>
            <a:r>
              <a:rPr lang="en-US" sz="1000" baseline="0" dirty="0"/>
              <a:t> to liver damage, cardiovascular disease, and multiple types of cancer</a:t>
            </a:r>
          </a:p>
          <a:p>
            <a:pPr marL="171450" indent="-171450">
              <a:buFontTx/>
              <a:buChar char="-"/>
            </a:pPr>
            <a:r>
              <a:rPr lang="en-US" sz="1000" dirty="0"/>
              <a:t>Tobacco in</a:t>
            </a:r>
            <a:r>
              <a:rPr lang="en-US" sz="1000" baseline="0" dirty="0"/>
              <a:t> any form can harm several organs in the body, causing cancer, stroke, heart disease, and lung problems</a:t>
            </a:r>
            <a:endParaRPr lang="en-US" sz="1000" dirty="0"/>
          </a:p>
          <a:p>
            <a:pPr marL="171450" indent="-171450">
              <a:buFontTx/>
              <a:buChar char="-"/>
            </a:pPr>
            <a:r>
              <a:rPr lang="en-US" sz="1000" dirty="0"/>
              <a:t>Prescription Opioids,</a:t>
            </a:r>
            <a:r>
              <a:rPr lang="en-US" sz="1000" baseline="0" dirty="0"/>
              <a:t> when not taken as directed by your doctor, can cause slowed or stopped breathing, unresponsiveness, and death from overdose</a:t>
            </a:r>
          </a:p>
          <a:p>
            <a:pPr marL="171450" indent="-171450">
              <a:buFontTx/>
              <a:buChar char="-"/>
            </a:pPr>
            <a:r>
              <a:rPr lang="en-US" sz="1000" baseline="0" dirty="0"/>
              <a:t>Cocaine can lead to nasal damage, loss of smell, damage to the intestines, weight loss, and lung damage</a:t>
            </a:r>
          </a:p>
          <a:p>
            <a:pPr marL="171450" indent="-171450">
              <a:buFontTx/>
              <a:buChar char="-"/>
            </a:pPr>
            <a:r>
              <a:rPr lang="en-US" sz="1000" baseline="0" dirty="0"/>
              <a:t>Inhalants can cause muscle spasms, tremors, trouble walking and talking, and can cause difficulty when trying to learn new things</a:t>
            </a:r>
          </a:p>
          <a:p>
            <a:endParaRPr lang="en-US" sz="1000" baseline="0" dirty="0"/>
          </a:p>
          <a:p>
            <a:pPr marL="0" indent="0">
              <a:buNone/>
            </a:pPr>
            <a:endParaRPr lang="en-US" sz="1000" b="1" dirty="0"/>
          </a:p>
          <a:p>
            <a:endParaRPr lang="en-US" sz="10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6</a:t>
            </a:fld>
            <a:endParaRPr lang="en-US" dirty="0"/>
          </a:p>
        </p:txBody>
      </p:sp>
    </p:spTree>
    <p:extLst>
      <p:ext uri="{BB962C8B-B14F-4D97-AF65-F5344CB8AC3E}">
        <p14:creationId xmlns:p14="http://schemas.microsoft.com/office/powerpoint/2010/main" val="35619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human brain continues to develop until a person is about 22-25 years old. Using substances while the brain is still developing can cause serious, non-reversible effects in the brain. There are three big ways that substances can affect the brain, 1) by attacking neurons, 2) by overstimulating, and 3) by crossing circuits and changings emotions.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Neurons:</a:t>
            </a:r>
          </a:p>
          <a:p>
            <a:r>
              <a:rPr lang="en-US" sz="1200" kern="1200" dirty="0">
                <a:solidFill>
                  <a:schemeClr val="tx1"/>
                </a:solidFill>
                <a:effectLst/>
                <a:latin typeface="+mn-lt"/>
                <a:ea typeface="+mn-ea"/>
                <a:cs typeface="+mn-cs"/>
              </a:rPr>
              <a:t>Drugs are chemicals. When someone puts these chemicals into their body, either by smoking, injecting, inhaling, or consuming them, they make their way into the brain’s communication system and change the way nerve cells normally send, receive, and process information. Different substances– because of their different chemical structures—change the brain in different ways. Some depressants, like marijuana and heroin, have chemical structures that mimic our body’s natural neurotransmitter. They do this by pretending to be our brain’s receptors and activating a nerve that shouldn’t be activated. Because they are “fake” neurotransmitters, they are able to send wrong messages from the brain to the body.</a:t>
            </a:r>
          </a:p>
          <a:p>
            <a:r>
              <a:rPr lang="en-US" sz="1200" kern="1200" dirty="0">
                <a:solidFill>
                  <a:schemeClr val="tx1"/>
                </a:solidFill>
                <a:effectLst/>
                <a:latin typeface="+mn-lt"/>
                <a:ea typeface="+mn-ea"/>
                <a:cs typeface="+mn-cs"/>
              </a:rPr>
              <a:t>Stimulants, such as cocaine and methamphetamine, cause nerve cells to release the wrong amount of dopamine, changing the stimulation of nerves. This causes mixed messages to be sent in the brain and blocks communication. An example of this would be having someone whisper in your ear but it sounding like someone shouting in a microphone.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Pleasure:</a:t>
            </a:r>
          </a:p>
          <a:p>
            <a:r>
              <a:rPr lang="en-US" sz="1200" kern="1200" dirty="0">
                <a:solidFill>
                  <a:schemeClr val="tx1"/>
                </a:solidFill>
                <a:effectLst/>
                <a:latin typeface="+mn-lt"/>
                <a:ea typeface="+mn-ea"/>
                <a:cs typeface="+mn-cs"/>
              </a:rPr>
              <a:t>Our brains are wired to make sure we will repeat survival activities, like eating, by connecting those activities with pleasure. Whenever this reward circuit is kick-started, the brain notes that something important is happening that needs to be remembered and teaches us to do it again and again without thinking about it. A common example of this is when you feel hungry your brain tells you to eat, which tastes good and makes you full and happy. Because substances “hijack” this pleasure circuit, the brain remembers to and wants to continue using those substances in the same way it remembers to eat food. </a:t>
            </a:r>
          </a:p>
          <a:p>
            <a:r>
              <a:rPr lang="en-US" sz="1200" kern="1200" dirty="0">
                <a:solidFill>
                  <a:schemeClr val="tx1"/>
                </a:solidFill>
                <a:effectLst/>
                <a:latin typeface="+mn-lt"/>
                <a:ea typeface="+mn-ea"/>
                <a:cs typeface="+mn-cs"/>
              </a:rPr>
              <a:t>After repeated substance use, the brain starts to adjust to the increase of “fake” dopamine by making less real dopamine. As a result, it is harder to feel pleasure. When this happens, a person feels sad, depressed, and is unable to enjoy things or activities that use to make them happy. Now, in order for a person to feel that same happiness again, a continued or higher dose of the substance must be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Emotions:</a:t>
            </a:r>
          </a:p>
          <a:p>
            <a:r>
              <a:rPr lang="en-US" sz="1200" kern="1200" dirty="0">
                <a:solidFill>
                  <a:schemeClr val="tx1"/>
                </a:solidFill>
                <a:effectLst/>
                <a:latin typeface="+mn-lt"/>
                <a:ea typeface="+mn-ea"/>
                <a:cs typeface="+mn-cs"/>
              </a:rPr>
              <a:t>In addition to actually changing the way the brain communicates with the rest of the body, substances can cause sudden mood changes– like going from extreme happiness to feeling frustrated and angry. Substances can also cause miscommunication in the brain when it comes to judgment, making a person do, say, or act in a manner they wouldn’t usually. </a:t>
            </a:r>
          </a:p>
          <a:p>
            <a:r>
              <a:rPr lang="en-US" sz="1200" kern="1200" dirty="0">
                <a:solidFill>
                  <a:schemeClr val="tx1"/>
                </a:solidFill>
                <a:effectLst/>
                <a:latin typeface="+mn-lt"/>
                <a:ea typeface="+mn-ea"/>
                <a:cs typeface="+mn-cs"/>
              </a:rPr>
              <a:t>All substances can cause serious changes in your brain even after just one use. </a:t>
            </a:r>
          </a:p>
          <a:p>
            <a:pPr marL="0" indent="0">
              <a:buFontTx/>
              <a:buNone/>
            </a:pPr>
            <a:endParaRPr lang="en-US" sz="1000" baseline="0" dirty="0"/>
          </a:p>
          <a:p>
            <a:pPr marL="0" indent="0">
              <a:buFontTx/>
              <a:buNone/>
            </a:pPr>
            <a:endParaRPr lang="en-US" sz="1000" dirty="0"/>
          </a:p>
        </p:txBody>
      </p:sp>
      <p:sp>
        <p:nvSpPr>
          <p:cNvPr id="4" name="Slide Number Placeholder 3"/>
          <p:cNvSpPr>
            <a:spLocks noGrp="1"/>
          </p:cNvSpPr>
          <p:nvPr>
            <p:ph type="sldNum" sz="quarter" idx="10"/>
          </p:nvPr>
        </p:nvSpPr>
        <p:spPr/>
        <p:txBody>
          <a:bodyPr/>
          <a:lstStyle/>
          <a:p>
            <a:fld id="{9C24711B-7214-4A5A-AA40-C7B8D94847C6}" type="slidenum">
              <a:rPr lang="en-US" smtClean="0"/>
              <a:t>7</a:t>
            </a:fld>
            <a:endParaRPr lang="en-US" dirty="0"/>
          </a:p>
        </p:txBody>
      </p:sp>
    </p:spTree>
    <p:extLst>
      <p:ext uri="{BB962C8B-B14F-4D97-AF65-F5344CB8AC3E}">
        <p14:creationId xmlns:p14="http://schemas.microsoft.com/office/powerpoint/2010/main" val="125103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The “Substance Use, Misuse or Disorder” Postcard can be used during this slide to talk more and discuss the types of substance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 know how substances impact a person’s body and change brain function, we are going to learn about substance use disorders, which are various medical conditions that affect when and how much of a substance a person uses.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Substance Misuse, Dependency, and Addiction are all types of Substance Use Disorders. Substance Use Disorders are diseases that affect a persons’ brain and lead to an inability to control the use of legal or illegal drugs or medication despite any harmful consequences. People with Substance Use Disorders sometimes develop a tolerance for a substance, which means they need larger amounts to feel the effects (to feel pleasure, or “high”), they can become addicted, meaning intensely craving a substance despite the consequences, and they can also experience withdrawal symptoms when trying to cut back or stop using the substance.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Substance Use we are talking about the consumption, eating, drinking, inhaling, of any type of substance. Somebody can begin using substances for various reasons, including peer pressure, to find a sense of adventure, or because they were prescribed by a doctor. While many people can drink alcohol or use certain drugs without developing a substance use disorder, using any type of substance for any length of time creates a risk of developing a substance use disorder.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Substance Misuse is when a person uses substances regularly, despite the fact that it is causing issues in their life. Misusing substances can lead to harmful or problematic use, which is when the misuse affects a person’s health and wellbeing, such as suffering from an overdose, and injury from being intoxicated, or longer-term health issues such as liver disease. Substance misuse affects a person’s relationships with friends, family, and themselves. Issues from substance misuse can be simple, such as being late to work or missing school or complex such as blacking out and losing memories. Someone who is misusing substances may develop a tolerance for that substance—meaning they need more than previously used to achieve the same experience. People who misuse substances will continue to use them despite the consequences they cause.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Recovery is when a person who has a Substance Use Disorder changes their behaviors to improve their health by limiting their substance use. Recovery is a life-long process that encourages positive changes within a person’s lifestyle. Expecting someone to abruptly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stop using substances instead of slowly decreasing their dose is not realistic</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Relapsing, or using substances again after a period of not using, is a part of the recovery process and can ultimately help achieve a person achieve their goal of remission. There are many pathways to recovery. People will choose the pathway that best supports their cultural values, financial situation, their mental and behavioral needs and the nature of their substance use disorder. Options may include support groups, therapy, detox services, treatment- both in-patient and out-patient, and services that support people in responsive and respectful ways to help improve their health, relationships, and cultural needs.</a:t>
            </a:r>
          </a:p>
          <a:p>
            <a:endParaRPr lang="en-US" sz="1000" b="0" i="0" u="none" kern="1200" baseline="0" dirty="0">
              <a:solidFill>
                <a:schemeClr val="tx1"/>
              </a:solidFill>
              <a:effectLst/>
              <a:latin typeface="+mn-lt"/>
              <a:ea typeface="+mn-ea"/>
              <a:cs typeface="+mn-cs"/>
            </a:endParaRPr>
          </a:p>
          <a:p>
            <a:endParaRPr lang="en-US" sz="9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8</a:t>
            </a:fld>
            <a:endParaRPr lang="en-US" dirty="0"/>
          </a:p>
        </p:txBody>
      </p:sp>
    </p:spTree>
    <p:extLst>
      <p:ext uri="{BB962C8B-B14F-4D97-AF65-F5344CB8AC3E}">
        <p14:creationId xmlns:p14="http://schemas.microsoft.com/office/powerpoint/2010/main" val="101147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with knowing all these definitions, it may still be hard to know who may be experiencing a Substance Use Disorder (SUD). SUDs can look different </a:t>
            </a:r>
            <a:r>
              <a:rPr lang="en-US" sz="1200" kern="1200">
                <a:solidFill>
                  <a:schemeClr val="tx1"/>
                </a:solidFill>
                <a:effectLst/>
                <a:latin typeface="+mn-lt"/>
                <a:ea typeface="+mn-ea"/>
                <a:cs typeface="+mn-cs"/>
              </a:rPr>
              <a:t>for everyone.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If somebody is experiencing a Substance Use Disorder they will usually have one or more of the following signs and symptoms:</a:t>
            </a:r>
          </a:p>
          <a:p>
            <a:r>
              <a:rPr lang="en-US" sz="1200" kern="1200" dirty="0">
                <a:solidFill>
                  <a:schemeClr val="tx1"/>
                </a:solidFill>
                <a:effectLst/>
                <a:latin typeface="+mn-lt"/>
                <a:ea typeface="+mn-ea"/>
                <a:cs typeface="+mn-cs"/>
              </a:rPr>
              <a:t>- Spending more time getting, using and recovering from substance use</a:t>
            </a:r>
          </a:p>
          <a:p>
            <a:r>
              <a:rPr lang="en-US" sz="1200" kern="1200" dirty="0">
                <a:solidFill>
                  <a:schemeClr val="tx1"/>
                </a:solidFill>
                <a:effectLst/>
                <a:latin typeface="+mn-lt"/>
                <a:ea typeface="+mn-ea"/>
                <a:cs typeface="+mn-cs"/>
              </a:rPr>
              <a:t>-Having to sleep longer after a night of “partying”</a:t>
            </a:r>
          </a:p>
          <a:p>
            <a:r>
              <a:rPr lang="en-US" sz="1200" kern="1200" dirty="0">
                <a:solidFill>
                  <a:schemeClr val="tx1"/>
                </a:solidFill>
                <a:effectLst/>
                <a:latin typeface="+mn-lt"/>
                <a:ea typeface="+mn-ea"/>
                <a:cs typeface="+mn-cs"/>
              </a:rPr>
              <a:t>- Continuing using substances even though it causes problems</a:t>
            </a:r>
          </a:p>
          <a:p>
            <a:r>
              <a:rPr lang="en-US" sz="1200" kern="1200" dirty="0">
                <a:solidFill>
                  <a:schemeClr val="tx1"/>
                </a:solidFill>
                <a:effectLst/>
                <a:latin typeface="+mn-lt"/>
                <a:ea typeface="+mn-ea"/>
                <a:cs typeface="+mn-cs"/>
              </a:rPr>
              <a:t>-Failing exams or missing family functions because of drink too much </a:t>
            </a:r>
          </a:p>
          <a:p>
            <a:r>
              <a:rPr lang="en-US" sz="1200" kern="1200" dirty="0">
                <a:solidFill>
                  <a:schemeClr val="tx1"/>
                </a:solidFill>
                <a:effectLst/>
                <a:latin typeface="+mn-lt"/>
                <a:ea typeface="+mn-ea"/>
                <a:cs typeface="+mn-cs"/>
              </a:rPr>
              <a:t>- Needing more of the substance to get the same effect</a:t>
            </a:r>
          </a:p>
          <a:p>
            <a:r>
              <a:rPr lang="en-US" sz="1200" kern="1200" dirty="0">
                <a:solidFill>
                  <a:schemeClr val="tx1"/>
                </a:solidFill>
                <a:effectLst/>
                <a:latin typeface="+mn-lt"/>
                <a:ea typeface="+mn-ea"/>
                <a:cs typeface="+mn-cs"/>
              </a:rPr>
              <a:t>-Having to drink more alcohol in order to feel drunk</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Other signs that somebody has a Substance Use Disorder are:</a:t>
            </a:r>
          </a:p>
          <a:p>
            <a:r>
              <a:rPr lang="en-US" sz="1200" kern="1200" dirty="0">
                <a:solidFill>
                  <a:schemeClr val="tx1"/>
                </a:solidFill>
                <a:effectLst/>
                <a:latin typeface="+mn-lt"/>
                <a:ea typeface="+mn-ea"/>
                <a:cs typeface="+mn-cs"/>
              </a:rPr>
              <a:t>- Using substances in larger amounts than they’re supposed to, like taking more of their prescription than directed </a:t>
            </a:r>
          </a:p>
          <a:p>
            <a:r>
              <a:rPr lang="en-US" sz="1200" kern="1200" dirty="0">
                <a:solidFill>
                  <a:schemeClr val="tx1"/>
                </a:solidFill>
                <a:effectLst/>
                <a:latin typeface="+mn-lt"/>
                <a:ea typeface="+mn-ea"/>
                <a:cs typeface="+mn-cs"/>
              </a:rPr>
              <a:t>-Making efforts to stop using, but being unable to do so without help</a:t>
            </a:r>
          </a:p>
          <a:p>
            <a:r>
              <a:rPr lang="en-US" sz="1200" kern="1200" dirty="0">
                <a:solidFill>
                  <a:schemeClr val="tx1"/>
                </a:solidFill>
                <a:effectLst/>
                <a:latin typeface="+mn-lt"/>
                <a:ea typeface="+mn-ea"/>
                <a:cs typeface="+mn-cs"/>
              </a:rPr>
              <a:t>-Having strong cravings and urges to use the substance</a:t>
            </a:r>
          </a:p>
          <a:p>
            <a:r>
              <a:rPr lang="en-US" sz="1200" kern="1200" dirty="0">
                <a:solidFill>
                  <a:schemeClr val="tx1"/>
                </a:solidFill>
                <a:effectLst/>
                <a:latin typeface="+mn-lt"/>
                <a:ea typeface="+mn-ea"/>
                <a:cs typeface="+mn-cs"/>
              </a:rPr>
              <a:t>-Taking increased risks related to the substance, like going to dangerous places to buy or use the substance</a:t>
            </a:r>
          </a:p>
          <a:p>
            <a:r>
              <a:rPr lang="en-US" sz="1200" kern="1200" dirty="0">
                <a:solidFill>
                  <a:schemeClr val="tx1"/>
                </a:solidFill>
                <a:effectLst/>
                <a:latin typeface="+mn-lt"/>
                <a:ea typeface="+mn-ea"/>
                <a:cs typeface="+mn-cs"/>
              </a:rPr>
              <a:t>-Continuing to use the substance even though they know its harmful </a:t>
            </a:r>
          </a:p>
          <a:p>
            <a:r>
              <a:rPr lang="en-US" sz="1200" kern="1200" dirty="0">
                <a:solidFill>
                  <a:schemeClr val="tx1"/>
                </a:solidFill>
                <a:effectLst/>
                <a:latin typeface="+mn-lt"/>
                <a:ea typeface="+mn-ea"/>
                <a:cs typeface="+mn-cs"/>
              </a:rPr>
              <a:t>-Having withdrawal symptoms when stopping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person stops using substances after their brain has developed a dependency they will experience withdrawal symptoms. These symptoms are the brain and body reacting to the lack of chemicals from the substances. Common examples of withdrawal symptoms include muscle aches, nausea, vomiting, insomnia, agitation, anxiety, diarrhea, chills, and sweating.</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hese symptoms can occur with stopping the use of any substance(s), if the person has developed a dependency.</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Can you think of signs that somebody may be suffering from a Substance Use Disorder?</a:t>
            </a:r>
          </a:p>
          <a:p>
            <a:endParaRPr lang="en-US" sz="10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9</a:t>
            </a:fld>
            <a:endParaRPr lang="en-US" dirty="0"/>
          </a:p>
        </p:txBody>
      </p:sp>
    </p:spTree>
    <p:extLst>
      <p:ext uri="{BB962C8B-B14F-4D97-AF65-F5344CB8AC3E}">
        <p14:creationId xmlns:p14="http://schemas.microsoft.com/office/powerpoint/2010/main" val="194022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422240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8832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346623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45147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29928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85759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316980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390573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40389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20570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16404C-5501-44DB-9F3F-26D0D0C7A330}" type="datetimeFigureOut">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291797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6404C-5501-44DB-9F3F-26D0D0C7A330}" type="datetimeFigureOut">
              <a:rPr lang="en-US" smtClean="0"/>
              <a:t>6/30/2020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A2221-F1EA-4C9A-9443-9FBB1AB4D846}" type="slidenum">
              <a:rPr lang="en-US" smtClean="0"/>
              <a:t>‹#›</a:t>
            </a:fld>
            <a:endParaRPr lang="en-US" dirty="0"/>
          </a:p>
        </p:txBody>
      </p:sp>
    </p:spTree>
    <p:extLst>
      <p:ext uri="{BB962C8B-B14F-4D97-AF65-F5344CB8AC3E}">
        <p14:creationId xmlns:p14="http://schemas.microsoft.com/office/powerpoint/2010/main" val="3781403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28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014675"/>
            <a:ext cx="10250905" cy="2086528"/>
          </a:xfrm>
        </p:spPr>
        <p:txBody>
          <a:bodyPr>
            <a:normAutofit fontScale="90000"/>
          </a:bodyPr>
          <a:lstStyle/>
          <a:p>
            <a:pPr algn="ctr"/>
            <a:r>
              <a:rPr lang="en-US" sz="8000" i="1" dirty="0">
                <a:solidFill>
                  <a:srgbClr val="D8623F"/>
                </a:solidFill>
                <a:latin typeface="Rockwell" panose="02060603020205020403" pitchFamily="18" charset="0"/>
              </a:rPr>
              <a:t>Alcohol, Tobacco &amp; </a:t>
            </a:r>
            <a:br>
              <a:rPr lang="en-US" sz="8000" i="1" dirty="0">
                <a:solidFill>
                  <a:srgbClr val="D8623F"/>
                </a:solidFill>
                <a:latin typeface="Rockwell" panose="02060603020205020403" pitchFamily="18" charset="0"/>
              </a:rPr>
            </a:br>
            <a:r>
              <a:rPr lang="en-US" sz="8000" i="1" dirty="0">
                <a:solidFill>
                  <a:srgbClr val="D8623F"/>
                </a:solidFill>
                <a:latin typeface="Rockwell" panose="02060603020205020403" pitchFamily="18" charset="0"/>
              </a:rPr>
              <a:t>Other Drugs </a:t>
            </a:r>
            <a:r>
              <a:rPr lang="en-US" dirty="0">
                <a:latin typeface="Rockwell" panose="02060603020205020403" pitchFamily="18" charset="0"/>
              </a:rPr>
              <a:t/>
            </a:r>
            <a:br>
              <a:rPr lang="en-US" dirty="0">
                <a:latin typeface="Rockwell" panose="02060603020205020403" pitchFamily="18" charset="0"/>
              </a:rPr>
            </a:br>
            <a:r>
              <a:rPr lang="en-US" sz="5400" i="1" dirty="0">
                <a:solidFill>
                  <a:srgbClr val="D8623F"/>
                </a:solidFill>
                <a:latin typeface="Rockwell" panose="02060603020205020403" pitchFamily="18" charset="0"/>
              </a:rPr>
              <a:t>a lesson from iknowmine.org</a:t>
            </a:r>
            <a:r>
              <a:rPr lang="en-US" sz="5400" dirty="0">
                <a:solidFill>
                  <a:schemeClr val="bg1"/>
                </a:solidFill>
                <a:latin typeface="Rockwell" panose="02060603020205020403" pitchFamily="18" charset="0"/>
              </a:rPr>
              <a:t/>
            </a:r>
            <a:br>
              <a:rPr lang="en-US" sz="5400" dirty="0">
                <a:solidFill>
                  <a:schemeClr val="bg1"/>
                </a:solidFill>
                <a:latin typeface="Rockwell" panose="02060603020205020403" pitchFamily="18" charset="0"/>
              </a:rPr>
            </a:br>
            <a:r>
              <a:rPr lang="en-US" sz="3100" dirty="0">
                <a:solidFill>
                  <a:schemeClr val="tx1">
                    <a:lumMod val="65000"/>
                    <a:lumOff val="35000"/>
                  </a:schemeClr>
                </a:solidFill>
                <a:latin typeface="Rockwell" panose="02060603020205020403" pitchFamily="18" charset="0"/>
              </a:rPr>
              <a:t>Version 1.0</a:t>
            </a:r>
            <a:endParaRPr lang="en-US" sz="2200" dirty="0">
              <a:solidFill>
                <a:schemeClr val="tx1">
                  <a:lumMod val="65000"/>
                  <a:lumOff val="35000"/>
                </a:schemeClr>
              </a:solidFill>
              <a:latin typeface="Rockwell" panose="02060603020205020403"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0177" y="5434940"/>
            <a:ext cx="802727" cy="802727"/>
          </a:xfrm>
          <a:prstGeom prst="rect">
            <a:avLst/>
          </a:prstGeom>
        </p:spPr>
      </p:pic>
      <p:pic>
        <p:nvPicPr>
          <p:cNvPr id="3074" name="Picture 2" descr="Image result for anthc transparent logo"/>
          <p:cNvPicPr>
            <a:picLocks noChangeAspect="1" noChangeArrowheads="1"/>
          </p:cNvPicPr>
          <p:nvPr/>
        </p:nvPicPr>
        <p:blipFill rotWithShape="1">
          <a:blip r:embed="rId5">
            <a:extLst>
              <a:ext uri="{28A0092B-C50C-407E-A947-70E740481C1C}">
                <a14:useLocalDpi xmlns:a14="http://schemas.microsoft.com/office/drawing/2010/main" val="0"/>
              </a:ext>
            </a:extLst>
          </a:blip>
          <a:srcRect t="25936" b="26782"/>
          <a:stretch/>
        </p:blipFill>
        <p:spPr bwMode="auto">
          <a:xfrm>
            <a:off x="5648369" y="5215972"/>
            <a:ext cx="2623932" cy="124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5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8562021" y="501859"/>
            <a:ext cx="3049133" cy="3049133"/>
          </a:xfrm>
          <a:prstGeom prst="rect">
            <a:avLst/>
          </a:prstGeom>
        </p:spPr>
      </p:pic>
      <p:sp>
        <p:nvSpPr>
          <p:cNvPr id="2" name="Title 1"/>
          <p:cNvSpPr>
            <a:spLocks noGrp="1"/>
          </p:cNvSpPr>
          <p:nvPr>
            <p:ph type="title"/>
          </p:nvPr>
        </p:nvSpPr>
        <p:spPr>
          <a:xfrm>
            <a:off x="856383" y="270302"/>
            <a:ext cx="10685641" cy="1325563"/>
          </a:xfrm>
        </p:spPr>
        <p:txBody>
          <a:bodyPr>
            <a:normAutofit/>
          </a:bodyPr>
          <a:lstStyle/>
          <a:p>
            <a:pPr algn="ctr"/>
            <a:r>
              <a:rPr lang="en-US" dirty="0">
                <a:solidFill>
                  <a:srgbClr val="D8623F"/>
                </a:solidFill>
                <a:latin typeface="Rockwell" panose="02060603020205020403" pitchFamily="18" charset="0"/>
              </a:rPr>
              <a:t>Being Aware</a:t>
            </a:r>
          </a:p>
        </p:txBody>
      </p:sp>
      <p:sp>
        <p:nvSpPr>
          <p:cNvPr id="4" name="Subtitle 2"/>
          <p:cNvSpPr txBox="1">
            <a:spLocks/>
          </p:cNvSpPr>
          <p:nvPr/>
        </p:nvSpPr>
        <p:spPr>
          <a:xfrm>
            <a:off x="787253" y="1434128"/>
            <a:ext cx="9944915" cy="5096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67AFAB"/>
                </a:solidFill>
                <a:latin typeface="Gill Sans MT" panose="020B0502020104020203" pitchFamily="34" charset="0"/>
              </a:rPr>
              <a:t>Why do people use substances?</a:t>
            </a:r>
          </a:p>
          <a:p>
            <a:pPr>
              <a:buFont typeface="Gill Sans MT" panose="020B0502020104020203" pitchFamily="34" charset="0"/>
              <a:buChar char="›"/>
            </a:pPr>
            <a:r>
              <a:rPr lang="en-US" sz="2000" dirty="0">
                <a:solidFill>
                  <a:prstClr val="black"/>
                </a:solidFill>
                <a:latin typeface="Gill Sans MT" panose="020B0502020104020203" pitchFamily="34" charset="0"/>
              </a:rPr>
              <a:t>Doctor prescribed (Prescription Opioids)</a:t>
            </a:r>
          </a:p>
          <a:p>
            <a:pPr>
              <a:buFont typeface="Gill Sans MT" panose="020B0502020104020203" pitchFamily="34" charset="0"/>
              <a:buChar char="›"/>
            </a:pPr>
            <a:r>
              <a:rPr lang="en-US" sz="2000" dirty="0">
                <a:solidFill>
                  <a:prstClr val="black"/>
                </a:solidFill>
                <a:latin typeface="Gill Sans MT" panose="020B0502020104020203" pitchFamily="34" charset="0"/>
              </a:rPr>
              <a:t>Because they are bored or are pressured by their peers</a:t>
            </a:r>
          </a:p>
          <a:p>
            <a:pPr>
              <a:buFont typeface="Gill Sans MT" panose="020B0502020104020203" pitchFamily="34" charset="0"/>
              <a:buChar char="›"/>
            </a:pPr>
            <a:r>
              <a:rPr lang="en-US" sz="2000" dirty="0">
                <a:solidFill>
                  <a:prstClr val="black"/>
                </a:solidFill>
                <a:latin typeface="Gill Sans MT" panose="020B0502020104020203" pitchFamily="34" charset="0"/>
              </a:rPr>
              <a:t>To cure feelings of sadness, anxiety, stress, or other</a:t>
            </a:r>
          </a:p>
          <a:p>
            <a:pPr marL="0" indent="0">
              <a:buNone/>
            </a:pPr>
            <a:endParaRPr lang="en-US" sz="2000" b="1" dirty="0">
              <a:solidFill>
                <a:prstClr val="black"/>
              </a:solidFill>
              <a:latin typeface="Gill Sans MT" panose="020B0502020104020203" pitchFamily="34" charset="0"/>
            </a:endParaRPr>
          </a:p>
          <a:p>
            <a:pPr marL="0" indent="0">
              <a:buNone/>
            </a:pPr>
            <a:r>
              <a:rPr lang="en-US" sz="2000" b="1" dirty="0">
                <a:solidFill>
                  <a:srgbClr val="67AFAB"/>
                </a:solidFill>
                <a:latin typeface="Gill Sans MT" panose="020B0502020104020203" pitchFamily="34" charset="0"/>
              </a:rPr>
              <a:t>Signs to look for:</a:t>
            </a:r>
          </a:p>
          <a:p>
            <a:pPr>
              <a:buFont typeface="Gill Sans MT" panose="020B0502020104020203" pitchFamily="34" charset="0"/>
              <a:buChar char="›"/>
            </a:pPr>
            <a:r>
              <a:rPr lang="en-US" sz="2000" dirty="0">
                <a:solidFill>
                  <a:prstClr val="black"/>
                </a:solidFill>
                <a:latin typeface="Gill Sans MT" panose="020B0502020104020203" pitchFamily="34" charset="0"/>
              </a:rPr>
              <a:t>Skipping school, trouble with law, and issues with friends and family</a:t>
            </a:r>
          </a:p>
          <a:p>
            <a:pPr>
              <a:buFont typeface="Gill Sans MT" panose="020B0502020104020203" pitchFamily="34" charset="0"/>
              <a:buChar char="›"/>
            </a:pPr>
            <a:r>
              <a:rPr lang="en-US" sz="2000" dirty="0">
                <a:solidFill>
                  <a:prstClr val="black"/>
                </a:solidFill>
                <a:latin typeface="Gill Sans MT" panose="020B0502020104020203" pitchFamily="34" charset="0"/>
              </a:rPr>
              <a:t>Weight loss, lack of regular physical activity, changes in eating habits</a:t>
            </a:r>
          </a:p>
          <a:p>
            <a:pPr marL="0" indent="0">
              <a:buNone/>
            </a:pPr>
            <a:endParaRPr lang="en-US" sz="2000" b="1" dirty="0">
              <a:solidFill>
                <a:prstClr val="black"/>
              </a:solidFill>
              <a:latin typeface="Gill Sans MT" panose="020B0502020104020203" pitchFamily="34" charset="0"/>
            </a:endParaRPr>
          </a:p>
          <a:p>
            <a:pPr marL="0" indent="0">
              <a:buNone/>
            </a:pPr>
            <a:r>
              <a:rPr lang="en-US" sz="2000" b="1" dirty="0">
                <a:solidFill>
                  <a:srgbClr val="67AFAB"/>
                </a:solidFill>
                <a:latin typeface="Gill Sans MT" panose="020B0502020104020203" pitchFamily="34" charset="0"/>
              </a:rPr>
              <a:t>Alternative activities: </a:t>
            </a:r>
          </a:p>
          <a:p>
            <a:pPr>
              <a:buFont typeface="Gill Sans MT" panose="020B0502020104020203" pitchFamily="34" charset="0"/>
              <a:buChar char="›"/>
            </a:pPr>
            <a:r>
              <a:rPr lang="en-US" sz="2000" dirty="0">
                <a:solidFill>
                  <a:prstClr val="black"/>
                </a:solidFill>
                <a:latin typeface="Gill Sans MT" panose="020B0502020104020203" pitchFamily="34" charset="0"/>
              </a:rPr>
              <a:t>Participating in after school activities such as sports teams and theatre groups</a:t>
            </a:r>
          </a:p>
          <a:p>
            <a:pPr>
              <a:buFont typeface="Gill Sans MT" panose="020B0502020104020203" pitchFamily="34" charset="0"/>
              <a:buChar char="›"/>
            </a:pPr>
            <a:r>
              <a:rPr lang="en-US" sz="2000" dirty="0">
                <a:solidFill>
                  <a:prstClr val="black"/>
                </a:solidFill>
                <a:latin typeface="Gill Sans MT" panose="020B0502020104020203" pitchFamily="34" charset="0"/>
              </a:rPr>
              <a:t>Attending community and school sporting activities</a:t>
            </a:r>
          </a:p>
          <a:p>
            <a:pPr>
              <a:buFont typeface="Gill Sans MT" panose="020B0502020104020203" pitchFamily="34" charset="0"/>
              <a:buChar char="›"/>
            </a:pPr>
            <a:r>
              <a:rPr lang="en-US" sz="2000" dirty="0">
                <a:solidFill>
                  <a:prstClr val="black"/>
                </a:solidFill>
                <a:latin typeface="Gill Sans MT" panose="020B0502020104020203" pitchFamily="34" charset="0"/>
              </a:rPr>
              <a:t>Participating in cultural activities such as hunting, dancing, or cooking</a:t>
            </a:r>
          </a:p>
          <a:p>
            <a:pPr marL="0" indent="0">
              <a:buNone/>
            </a:pPr>
            <a:endParaRPr lang="en-US" sz="2400" b="1" dirty="0">
              <a:solidFill>
                <a:prstClr val="black"/>
              </a:solidFill>
              <a:latin typeface="Gill Sans MT" panose="020B0502020104020203" pitchFamily="34" charset="0"/>
            </a:endParaRPr>
          </a:p>
          <a:p>
            <a:pPr marL="0" indent="0">
              <a:buNone/>
            </a:pPr>
            <a:endParaRPr lang="en-US" sz="2400" b="1" dirty="0">
              <a:solidFill>
                <a:prstClr val="black"/>
              </a:solidFill>
              <a:latin typeface="Gill Sans MT" panose="020B0502020104020203" pitchFamily="34" charset="0"/>
            </a:endParaRPr>
          </a:p>
          <a:p>
            <a:pPr marL="0" indent="0">
              <a:buNone/>
            </a:pPr>
            <a:endParaRPr lang="en-US" sz="2400" dirty="0">
              <a:solidFill>
                <a:prstClr val="black"/>
              </a:solidFill>
              <a:latin typeface="Gill Sans MT" panose="020B0502020104020203" pitchFamily="34" charset="0"/>
            </a:endParaRPr>
          </a:p>
        </p:txBody>
      </p:sp>
      <p:sp>
        <p:nvSpPr>
          <p:cNvPr id="6" name="Subtitle 2"/>
          <p:cNvSpPr txBox="1">
            <a:spLocks/>
          </p:cNvSpPr>
          <p:nvPr/>
        </p:nvSpPr>
        <p:spPr>
          <a:xfrm>
            <a:off x="925514" y="4844664"/>
            <a:ext cx="10823900" cy="2013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2800" dirty="0">
              <a:solidFill>
                <a:prstClr val="black"/>
              </a:solidFill>
              <a:latin typeface="Gill Sans MT" panose="020B0502020104020203" pitchFamily="34" charset="0"/>
            </a:endParaRPr>
          </a:p>
        </p:txBody>
      </p:sp>
      <p:sp>
        <p:nvSpPr>
          <p:cNvPr id="7" name="Subtitle 2"/>
          <p:cNvSpPr txBox="1">
            <a:spLocks/>
          </p:cNvSpPr>
          <p:nvPr/>
        </p:nvSpPr>
        <p:spPr>
          <a:xfrm>
            <a:off x="925514" y="3982216"/>
            <a:ext cx="10823900" cy="2677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143855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19" y="616062"/>
            <a:ext cx="10515600" cy="1325563"/>
          </a:xfrm>
        </p:spPr>
        <p:txBody>
          <a:bodyPr>
            <a:normAutofit fontScale="90000"/>
          </a:bodyPr>
          <a:lstStyle/>
          <a:p>
            <a:pPr algn="ctr"/>
            <a:r>
              <a:rPr lang="en-US" sz="4900" dirty="0">
                <a:solidFill>
                  <a:srgbClr val="D8623F"/>
                </a:solidFill>
                <a:latin typeface="Rockwell" panose="02060603020205020403" pitchFamily="18" charset="0"/>
              </a:rPr>
              <a:t>Resources for Help</a:t>
            </a:r>
            <a:r>
              <a:rPr lang="en-US" dirty="0">
                <a:solidFill>
                  <a:srgbClr val="008ABC"/>
                </a:solidFill>
                <a:latin typeface="Rockwell" panose="02060603020205020403" pitchFamily="18" charset="0"/>
              </a:rPr>
              <a:t/>
            </a:r>
            <a:br>
              <a:rPr lang="en-US" dirty="0">
                <a:solidFill>
                  <a:srgbClr val="008ABC"/>
                </a:solidFill>
                <a:latin typeface="Rockwell" panose="02060603020205020403" pitchFamily="18" charset="0"/>
              </a:rPr>
            </a:br>
            <a:r>
              <a:rPr lang="en-US" sz="3100" i="1" dirty="0">
                <a:solidFill>
                  <a:srgbClr val="67AFAB"/>
                </a:solidFill>
                <a:latin typeface="Gill Sans MT" panose="020B0502020104020203" pitchFamily="34" charset="0"/>
              </a:rPr>
              <a:t>What should I do if someone I know needs substance use help?</a:t>
            </a:r>
            <a:r>
              <a:rPr lang="en-US" b="1" dirty="0">
                <a:solidFill>
                  <a:prstClr val="black"/>
                </a:solidFill>
                <a:latin typeface="Gill Sans MT" panose="020B0502020104020203" pitchFamily="34" charset="0"/>
              </a:rPr>
              <a:t/>
            </a:r>
            <a:br>
              <a:rPr lang="en-US" b="1" dirty="0">
                <a:solidFill>
                  <a:prstClr val="black"/>
                </a:solidFill>
                <a:latin typeface="Gill Sans MT" panose="020B0502020104020203" pitchFamily="34" charset="0"/>
              </a:rPr>
            </a:br>
            <a:endParaRPr lang="en-US" dirty="0">
              <a:solidFill>
                <a:srgbClr val="008ABC"/>
              </a:solidFill>
              <a:latin typeface="Rockwell" panose="02060603020205020403" pitchFamily="18" charset="0"/>
            </a:endParaRPr>
          </a:p>
        </p:txBody>
      </p:sp>
      <p:sp>
        <p:nvSpPr>
          <p:cNvPr id="4" name="Subtitle 2"/>
          <p:cNvSpPr txBox="1">
            <a:spLocks/>
          </p:cNvSpPr>
          <p:nvPr/>
        </p:nvSpPr>
        <p:spPr>
          <a:xfrm>
            <a:off x="925514" y="1410537"/>
            <a:ext cx="10823900" cy="2875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solidFill>
              <a:latin typeface="Gill Sans MT" panose="020B0502020104020203" pitchFamily="34" charset="0"/>
            </a:endParaRPr>
          </a:p>
        </p:txBody>
      </p:sp>
      <p:sp>
        <p:nvSpPr>
          <p:cNvPr id="5" name="Subtitle 2"/>
          <p:cNvSpPr txBox="1">
            <a:spLocks/>
          </p:cNvSpPr>
          <p:nvPr/>
        </p:nvSpPr>
        <p:spPr>
          <a:xfrm>
            <a:off x="757248" y="1569721"/>
            <a:ext cx="10992166" cy="52882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Talk to a trusted adult such as your Teacher or School Counselor </a:t>
            </a:r>
          </a:p>
          <a:p>
            <a:pPr marL="223838" lvl="0" indent="-223838" algn="l">
              <a:buFont typeface="Gill Sans MT" panose="020B0502020104020203" pitchFamily="34" charset="0"/>
              <a:buChar char="›"/>
            </a:pPr>
            <a:endParaRPr lang="en-US"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Talk with your Primary Care Provider or Behavioral Health Aide</a:t>
            </a:r>
          </a:p>
          <a:p>
            <a:pPr marL="223838" lvl="0" indent="-223838" algn="l">
              <a:buFont typeface="Gill Sans MT" panose="020B0502020104020203" pitchFamily="34" charset="0"/>
              <a:buChar char="›"/>
            </a:pPr>
            <a:endParaRPr lang="en-US"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Alaska CareLine</a:t>
            </a:r>
          </a:p>
          <a:p>
            <a:pPr marL="681038" lvl="1" indent="-223838" algn="l">
              <a:buFont typeface="Gill Sans MT" panose="020B0502020104020203" pitchFamily="34" charset="0"/>
              <a:buChar char="›"/>
            </a:pPr>
            <a:r>
              <a:rPr lang="en-US" dirty="0">
                <a:solidFill>
                  <a:prstClr val="black"/>
                </a:solidFill>
                <a:latin typeface="Gill Sans MT" panose="020B0502020104020203" pitchFamily="34" charset="0"/>
              </a:rPr>
              <a:t>877-266-HELP (4357)</a:t>
            </a:r>
          </a:p>
          <a:p>
            <a:pPr marL="681038" lvl="1" indent="-223838" algn="l">
              <a:buFont typeface="Gill Sans MT" panose="020B0502020104020203" pitchFamily="34" charset="0"/>
              <a:buChar char="›"/>
            </a:pPr>
            <a:r>
              <a:rPr lang="en-US" dirty="0">
                <a:solidFill>
                  <a:prstClr val="black"/>
                </a:solidFill>
                <a:latin typeface="Gill Sans MT" panose="020B0502020104020203" pitchFamily="34" charset="0"/>
              </a:rPr>
              <a:t>Text 4help to 839863</a:t>
            </a:r>
          </a:p>
          <a:p>
            <a:pPr marL="223838" lvl="0" indent="-223838" algn="l">
              <a:buFont typeface="Gill Sans MT" panose="020B0502020104020203" pitchFamily="34" charset="0"/>
              <a:buChar char="›"/>
            </a:pPr>
            <a:endParaRPr lang="en-US"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Call the National Suicide Prevention Lifeline </a:t>
            </a:r>
          </a:p>
          <a:p>
            <a:pPr marL="625475" lvl="1" indent="-160338" algn="l">
              <a:buFont typeface="Gill Sans MT" panose="020B0502020104020203" pitchFamily="34" charset="0"/>
              <a:buChar char="›"/>
            </a:pPr>
            <a:r>
              <a:rPr lang="en-US" dirty="0">
                <a:solidFill>
                  <a:prstClr val="black"/>
                </a:solidFill>
                <a:latin typeface="Gill Sans MT" panose="020B0502020104020203" pitchFamily="34" charset="0"/>
              </a:rPr>
              <a:t>1-800-273-TALK (8255)</a:t>
            </a:r>
          </a:p>
          <a:p>
            <a:pPr marL="223838" lvl="0" indent="-223838" algn="l">
              <a:buFont typeface="Gill Sans MT" panose="020B0502020104020203" pitchFamily="34" charset="0"/>
              <a:buChar char="›"/>
            </a:pPr>
            <a:endParaRPr lang="en-US" b="1"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Remember, you are worthy!</a:t>
            </a:r>
          </a:p>
          <a:p>
            <a:pPr lvl="0" algn="l"/>
            <a:endParaRPr lang="en-US" b="1" dirty="0">
              <a:solidFill>
                <a:prstClr val="black"/>
              </a:solidFill>
              <a:latin typeface="Gill Sans MT" panose="020B0502020104020203" pitchFamily="34" charset="0"/>
            </a:endParaRPr>
          </a:p>
          <a:p>
            <a:pPr marL="457200" lvl="0" indent="-457200" algn="l">
              <a:buFont typeface="Arial" panose="020B0604020202020204" pitchFamily="34" charset="0"/>
              <a:buChar char="•"/>
            </a:pPr>
            <a:endParaRPr lang="en-US" b="1" dirty="0">
              <a:solidFill>
                <a:prstClr val="black"/>
              </a:solidFill>
              <a:latin typeface="Gill Sans MT" panose="020B0502020104020203" pitchFamily="34" charset="0"/>
            </a:endParaRPr>
          </a:p>
          <a:p>
            <a:pPr lvl="0" algn="l"/>
            <a:endParaRPr lang="en-US" b="1" dirty="0">
              <a:solidFill>
                <a:prstClr val="black"/>
              </a:solidFill>
              <a:latin typeface="Gill Sans MT" panose="020B0502020104020203" pitchFamily="34" charset="0"/>
            </a:endParaRPr>
          </a:p>
          <a:p>
            <a:pPr lvl="0" algn="l"/>
            <a:endParaRPr lang="en-US" dirty="0">
              <a:solidFill>
                <a:prstClr val="black"/>
              </a:solidFill>
              <a:latin typeface="Gill Sans MT" panose="020B0502020104020203" pitchFamily="34" charset="0"/>
            </a:endParaRPr>
          </a:p>
          <a:p>
            <a:pPr marL="457200" lvl="0" indent="-457200" algn="l">
              <a:buFont typeface="Arial" panose="020B0604020202020204" pitchFamily="34" charset="0"/>
              <a:buChar char="•"/>
            </a:pPr>
            <a:endParaRPr lang="en-US" dirty="0">
              <a:solidFill>
                <a:prstClr val="black"/>
              </a:solidFill>
              <a:latin typeface="Gill Sans MT" panose="020B0502020104020203" pitchFamily="34" charset="0"/>
            </a:endParaRPr>
          </a:p>
        </p:txBody>
      </p:sp>
      <p:sp>
        <p:nvSpPr>
          <p:cNvPr id="6" name="Subtitle 2"/>
          <p:cNvSpPr txBox="1">
            <a:spLocks/>
          </p:cNvSpPr>
          <p:nvPr/>
        </p:nvSpPr>
        <p:spPr>
          <a:xfrm>
            <a:off x="925514" y="3558825"/>
            <a:ext cx="10823900" cy="2013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2800" dirty="0">
              <a:solidFill>
                <a:prstClr val="black"/>
              </a:solidFill>
              <a:latin typeface="Gill Sans MT" panose="020B0502020104020203" pitchFamily="34" charset="0"/>
            </a:endParaRPr>
          </a:p>
        </p:txBody>
      </p:sp>
      <p:pic>
        <p:nvPicPr>
          <p:cNvPr id="7" name="Picture 6"/>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8219975" y="3047415"/>
            <a:ext cx="3641734" cy="3641734"/>
          </a:xfrm>
          <a:prstGeom prst="rect">
            <a:avLst/>
          </a:prstGeom>
        </p:spPr>
      </p:pic>
    </p:spTree>
    <p:extLst>
      <p:ext uri="{BB962C8B-B14F-4D97-AF65-F5344CB8AC3E}">
        <p14:creationId xmlns:p14="http://schemas.microsoft.com/office/powerpoint/2010/main" val="224942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5177756"/>
            <a:ext cx="10515600" cy="1325563"/>
          </a:xfrm>
        </p:spPr>
        <p:txBody>
          <a:bodyPr/>
          <a:lstStyle/>
          <a:p>
            <a:pPr algn="ctr"/>
            <a:r>
              <a:rPr lang="en-US" dirty="0">
                <a:solidFill>
                  <a:srgbClr val="D8623F"/>
                </a:solidFill>
                <a:latin typeface="Rockwell" panose="02060603020205020403" pitchFamily="18" charset="0"/>
              </a:rPr>
              <a:t>Scavenger Hunt</a:t>
            </a:r>
          </a:p>
        </p:txBody>
      </p:sp>
      <p:pic>
        <p:nvPicPr>
          <p:cNvPr id="7" name="Picture 6"/>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852111" y="689978"/>
            <a:ext cx="4487778" cy="4487778"/>
          </a:xfrm>
          <a:prstGeom prst="rect">
            <a:avLst/>
          </a:prstGeom>
        </p:spPr>
      </p:pic>
    </p:spTree>
    <p:extLst>
      <p:ext uri="{BB962C8B-B14F-4D97-AF65-F5344CB8AC3E}">
        <p14:creationId xmlns:p14="http://schemas.microsoft.com/office/powerpoint/2010/main" val="247005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Group Discussion</a:t>
            </a:r>
          </a:p>
        </p:txBody>
      </p:sp>
      <p:sp>
        <p:nvSpPr>
          <p:cNvPr id="3" name="Content Placeholder 2"/>
          <p:cNvSpPr>
            <a:spLocks noGrp="1"/>
          </p:cNvSpPr>
          <p:nvPr>
            <p:ph sz="half" idx="1"/>
          </p:nvPr>
        </p:nvSpPr>
        <p:spPr>
          <a:xfrm>
            <a:off x="838200" y="1587249"/>
            <a:ext cx="5181600" cy="5069306"/>
          </a:xfrm>
        </p:spPr>
        <p:txBody>
          <a:bodyPr>
            <a:normAutofit/>
          </a:bodyPr>
          <a:lstStyle/>
          <a:p>
            <a:pPr marL="514350" indent="-514350">
              <a:buAutoNum type="arabicPeriod"/>
            </a:pPr>
            <a:r>
              <a:rPr lang="en-US" dirty="0">
                <a:latin typeface="Gill Sans MT" panose="020B0502020104020203" pitchFamily="34" charset="0"/>
              </a:rPr>
              <a:t>How would you help someone who might be struggling with drugs or alcohol?</a:t>
            </a:r>
          </a:p>
          <a:p>
            <a:pPr marL="514350" indent="-514350">
              <a:buFont typeface="Arial" panose="020B0604020202020204" pitchFamily="34" charset="0"/>
              <a:buAutoNum type="arabicPeriod"/>
            </a:pPr>
            <a:r>
              <a:rPr lang="en-US" dirty="0">
                <a:latin typeface="Gill Sans MT" panose="020B0502020104020203" pitchFamily="34" charset="0"/>
              </a:rPr>
              <a:t>What is something new you learned today?</a:t>
            </a:r>
          </a:p>
          <a:p>
            <a:pPr marL="514350" indent="-514350">
              <a:buFont typeface="Arial" panose="020B0604020202020204" pitchFamily="34" charset="0"/>
              <a:buAutoNum type="arabicPeriod"/>
            </a:pPr>
            <a:r>
              <a:rPr lang="en-US" dirty="0">
                <a:latin typeface="Gill Sans MT" panose="020B0502020104020203" pitchFamily="34" charset="0"/>
              </a:rPr>
              <a:t>What is something you can share with friends, family, or your community from today’s lesson?</a:t>
            </a:r>
            <a:endParaRPr lang="en-US" dirty="0"/>
          </a:p>
          <a:p>
            <a:endParaRPr lang="en-US" dirty="0"/>
          </a:p>
        </p:txBody>
      </p:sp>
      <p:pic>
        <p:nvPicPr>
          <p:cNvPr id="5" name="Content Placeholder 4"/>
          <p:cNvPicPr>
            <a:picLocks noGrp="1" noChangeAspect="1"/>
          </p:cNvPicPr>
          <p:nvPr>
            <p:ph sz="half" idx="2"/>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6747710" y="1690688"/>
            <a:ext cx="4606090" cy="4606090"/>
          </a:xfrm>
        </p:spPr>
      </p:pic>
    </p:spTree>
    <p:extLst>
      <p:ext uri="{BB962C8B-B14F-4D97-AF65-F5344CB8AC3E}">
        <p14:creationId xmlns:p14="http://schemas.microsoft.com/office/powerpoint/2010/main" val="337893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4828" y="4362722"/>
            <a:ext cx="7782344" cy="738664"/>
          </a:xfrm>
          <a:prstGeom prst="rect">
            <a:avLst/>
          </a:prstGeom>
        </p:spPr>
        <p:txBody>
          <a:bodyPr wrap="square">
            <a:spAutoFit/>
          </a:bodyPr>
          <a:lstStyle/>
          <a:p>
            <a:pPr algn="ctr"/>
            <a:r>
              <a:rPr lang="en-US" sz="1400" i="1" dirty="0"/>
              <a:t>This project was created by ANTHC’s HIV/STD Program and Substance Misuse Prevention Program</a:t>
            </a:r>
          </a:p>
          <a:p>
            <a:pPr algn="ctr"/>
            <a:endParaRPr lang="en-US" sz="1400" i="1" dirty="0"/>
          </a:p>
          <a:p>
            <a:pPr algn="ctr"/>
            <a:r>
              <a:rPr lang="en-US" sz="1400" i="1" dirty="0"/>
              <a:t>This project was funded in part with grant funds from the AmerisourceBergen Foundation </a:t>
            </a:r>
          </a:p>
        </p:txBody>
      </p:sp>
      <p:sp>
        <p:nvSpPr>
          <p:cNvPr id="6" name="TextBox 5"/>
          <p:cNvSpPr txBox="1"/>
          <p:nvPr/>
        </p:nvSpPr>
        <p:spPr>
          <a:xfrm>
            <a:off x="1466850" y="1671639"/>
            <a:ext cx="9258300" cy="2062103"/>
          </a:xfrm>
          <a:prstGeom prst="rect">
            <a:avLst/>
          </a:prstGeom>
          <a:noFill/>
        </p:spPr>
        <p:txBody>
          <a:bodyPr wrap="square" rtlCol="0">
            <a:spAutoFit/>
          </a:bodyPr>
          <a:lstStyle/>
          <a:p>
            <a:pPr algn="ctr"/>
            <a:r>
              <a:rPr lang="en-US" sz="8000" dirty="0">
                <a:solidFill>
                  <a:srgbClr val="D8623F"/>
                </a:solidFill>
                <a:latin typeface="Rockwell" panose="02060603020205020403" pitchFamily="18" charset="0"/>
              </a:rPr>
              <a:t>Thank You!</a:t>
            </a:r>
          </a:p>
          <a:p>
            <a:pPr algn="ctr"/>
            <a:r>
              <a:rPr lang="en-US" sz="2400" dirty="0">
                <a:latin typeface="Gill Sans MT" panose="020B0502020104020203" pitchFamily="34" charset="0"/>
              </a:rPr>
              <a:t>For questions, comments, or technical assistance please contact info@iknowmine.org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347" y="5325901"/>
            <a:ext cx="791634" cy="791634"/>
          </a:xfrm>
          <a:prstGeom prst="rect">
            <a:avLst/>
          </a:prstGeom>
        </p:spPr>
      </p:pic>
      <p:pic>
        <p:nvPicPr>
          <p:cNvPr id="8" name="Picture 2" descr="Image result for anthc transparent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5936" b="26782"/>
          <a:stretch/>
        </p:blipFill>
        <p:spPr bwMode="auto">
          <a:xfrm>
            <a:off x="5634443" y="5101386"/>
            <a:ext cx="2623932" cy="124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05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Grounding Activity</a:t>
            </a:r>
          </a:p>
        </p:txBody>
      </p:sp>
      <p:pic>
        <p:nvPicPr>
          <p:cNvPr id="6" name="Content Placeholder 5"/>
          <p:cNvPicPr>
            <a:picLocks noGrp="1" noChangeAspect="1"/>
          </p:cNvPicPr>
          <p:nvPr>
            <p:ph sz="half" idx="1"/>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7122695" y="1810921"/>
            <a:ext cx="4231105" cy="4231105"/>
          </a:xfrm>
        </p:spPr>
      </p:pic>
      <p:sp>
        <p:nvSpPr>
          <p:cNvPr id="7" name="Content Placeholder 6"/>
          <p:cNvSpPr>
            <a:spLocks noGrp="1"/>
          </p:cNvSpPr>
          <p:nvPr>
            <p:ph sz="half" idx="2"/>
          </p:nvPr>
        </p:nvSpPr>
        <p:spPr>
          <a:xfrm>
            <a:off x="838200" y="1690688"/>
            <a:ext cx="5181600" cy="4351338"/>
          </a:xfrm>
        </p:spPr>
        <p:txBody>
          <a:bodyPr/>
          <a:lstStyle/>
          <a:p>
            <a:pPr>
              <a:buFont typeface="Gill Sans MT" panose="020B0502020104020203" pitchFamily="34" charset="0"/>
              <a:buChar char="›"/>
            </a:pPr>
            <a:r>
              <a:rPr lang="en-US" dirty="0">
                <a:latin typeface="Gill Sans MT" panose="020B0502020104020203" pitchFamily="34" charset="0"/>
              </a:rPr>
              <a:t>Sit with back straight and eyes in front of you</a:t>
            </a:r>
          </a:p>
          <a:p>
            <a:pPr>
              <a:buFont typeface="Gill Sans MT" panose="020B0502020104020203" pitchFamily="34" charset="0"/>
              <a:buChar char="›"/>
            </a:pPr>
            <a:endParaRPr lang="en-US" dirty="0">
              <a:latin typeface="Gill Sans MT" panose="020B0502020104020203" pitchFamily="34" charset="0"/>
            </a:endParaRPr>
          </a:p>
          <a:p>
            <a:pPr>
              <a:buFont typeface="Gill Sans MT" panose="020B0502020104020203" pitchFamily="34" charset="0"/>
              <a:buChar char="›"/>
            </a:pPr>
            <a:r>
              <a:rPr lang="en-US" dirty="0">
                <a:latin typeface="Gill Sans MT" panose="020B0502020104020203" pitchFamily="34" charset="0"/>
              </a:rPr>
              <a:t>Put both feet flat on the floor</a:t>
            </a:r>
          </a:p>
          <a:p>
            <a:pPr>
              <a:buFont typeface="Gill Sans MT" panose="020B0502020104020203" pitchFamily="34" charset="0"/>
              <a:buChar char="›"/>
            </a:pPr>
            <a:endParaRPr lang="en-US" dirty="0">
              <a:latin typeface="Gill Sans MT" panose="020B0502020104020203" pitchFamily="34" charset="0"/>
            </a:endParaRPr>
          </a:p>
          <a:p>
            <a:pPr>
              <a:buFont typeface="Gill Sans MT" panose="020B0502020104020203" pitchFamily="34" charset="0"/>
              <a:buChar char="›"/>
            </a:pPr>
            <a:r>
              <a:rPr lang="en-US" dirty="0">
                <a:latin typeface="Gill Sans MT" panose="020B0502020104020203" pitchFamily="34" charset="0"/>
              </a:rPr>
              <a:t>Close your eyes</a:t>
            </a:r>
          </a:p>
          <a:p>
            <a:pPr>
              <a:buFont typeface="Gill Sans MT" panose="020B0502020104020203" pitchFamily="34" charset="0"/>
              <a:buChar char="›"/>
            </a:pPr>
            <a:endParaRPr lang="en-US" dirty="0">
              <a:latin typeface="Gill Sans MT" panose="020B0502020104020203" pitchFamily="34" charset="0"/>
            </a:endParaRPr>
          </a:p>
          <a:p>
            <a:pPr>
              <a:buFont typeface="Gill Sans MT" panose="020B0502020104020203" pitchFamily="34" charset="0"/>
              <a:buChar char="›"/>
            </a:pPr>
            <a:r>
              <a:rPr lang="en-US" dirty="0">
                <a:latin typeface="Gill Sans MT" panose="020B0502020104020203" pitchFamily="34" charset="0"/>
              </a:rPr>
              <a:t>Focus on your breathing</a:t>
            </a:r>
          </a:p>
        </p:txBody>
      </p:sp>
    </p:spTree>
    <p:extLst>
      <p:ext uri="{BB962C8B-B14F-4D97-AF65-F5344CB8AC3E}">
        <p14:creationId xmlns:p14="http://schemas.microsoft.com/office/powerpoint/2010/main" val="15909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10515600" cy="1325563"/>
          </a:xfrm>
        </p:spPr>
        <p:txBody>
          <a:bodyPr/>
          <a:lstStyle/>
          <a:p>
            <a:pPr algn="ctr"/>
            <a:r>
              <a:rPr lang="en-US" dirty="0">
                <a:solidFill>
                  <a:srgbClr val="D8623F"/>
                </a:solidFill>
                <a:latin typeface="Rockwell" panose="02060603020205020403" pitchFamily="18" charset="0"/>
              </a:rPr>
              <a:t>Group Agreements</a:t>
            </a:r>
          </a:p>
        </p:txBody>
      </p:sp>
      <p:sp>
        <p:nvSpPr>
          <p:cNvPr id="10" name="Subtitle 2"/>
          <p:cNvSpPr txBox="1">
            <a:spLocks/>
          </p:cNvSpPr>
          <p:nvPr/>
        </p:nvSpPr>
        <p:spPr>
          <a:xfrm>
            <a:off x="838200" y="1682750"/>
            <a:ext cx="10182726" cy="5020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prstClr val="black"/>
                </a:solidFill>
                <a:latin typeface="Gill Sans MT" panose="020B0502020104020203" pitchFamily="34" charset="0"/>
              </a:rPr>
              <a:t>In our conversation, we want this room to be a space where:</a:t>
            </a:r>
          </a:p>
          <a:p>
            <a:pPr lvl="0">
              <a:buFont typeface="Gill Sans MT" panose="020B0502020104020203" pitchFamily="34" charset="0"/>
              <a:buChar char="›"/>
            </a:pPr>
            <a:r>
              <a:rPr lang="en-US" dirty="0">
                <a:solidFill>
                  <a:prstClr val="black"/>
                </a:solidFill>
                <a:latin typeface="Gill Sans MT" panose="020B0502020104020203" pitchFamily="34" charset="0"/>
              </a:rPr>
              <a:t>Everyone feels safe to share</a:t>
            </a:r>
          </a:p>
          <a:p>
            <a:pPr lvl="0">
              <a:buFont typeface="Gill Sans MT" panose="020B0502020104020203" pitchFamily="34" charset="0"/>
              <a:buChar char="›"/>
            </a:pPr>
            <a:r>
              <a:rPr lang="en-US" dirty="0">
                <a:solidFill>
                  <a:prstClr val="black"/>
                </a:solidFill>
                <a:latin typeface="Gill Sans MT" panose="020B0502020104020203" pitchFamily="34" charset="0"/>
              </a:rPr>
              <a:t>Differences of opinion are okay</a:t>
            </a:r>
          </a:p>
          <a:p>
            <a:pPr lvl="0">
              <a:buFont typeface="Gill Sans MT" panose="020B0502020104020203" pitchFamily="34" charset="0"/>
              <a:buChar char="›"/>
            </a:pPr>
            <a:r>
              <a:rPr lang="en-US" dirty="0">
                <a:solidFill>
                  <a:prstClr val="black"/>
                </a:solidFill>
                <a:latin typeface="Gill Sans MT" panose="020B0502020104020203" pitchFamily="34" charset="0"/>
              </a:rPr>
              <a:t>Privacy is protected– no one should feel like they have to talk about things they don’t want to talk about</a:t>
            </a:r>
          </a:p>
          <a:p>
            <a:pPr lvl="1">
              <a:buFont typeface="Gill Sans MT" panose="020B0502020104020203" pitchFamily="34" charset="0"/>
              <a:buChar char="›"/>
            </a:pPr>
            <a:r>
              <a:rPr lang="en-US" i="1" dirty="0">
                <a:solidFill>
                  <a:prstClr val="black"/>
                </a:solidFill>
                <a:latin typeface="Gill Sans MT" panose="020B0502020104020203" pitchFamily="34" charset="0"/>
              </a:rPr>
              <a:t>Discuss mandatory reporting</a:t>
            </a:r>
          </a:p>
          <a:p>
            <a:pPr lvl="0">
              <a:buFont typeface="Gill Sans MT" panose="020B0502020104020203" pitchFamily="34" charset="0"/>
              <a:buChar char="›"/>
            </a:pPr>
            <a:r>
              <a:rPr lang="en-US" dirty="0">
                <a:solidFill>
                  <a:prstClr val="black"/>
                </a:solidFill>
                <a:latin typeface="Gill Sans MT" panose="020B0502020104020203" pitchFamily="34" charset="0"/>
              </a:rPr>
              <a:t>There is no need to share personal stories</a:t>
            </a:r>
          </a:p>
          <a:p>
            <a:pPr lvl="0">
              <a:buFont typeface="Gill Sans MT" panose="020B0502020104020203" pitchFamily="34" charset="0"/>
              <a:buChar char="›"/>
            </a:pPr>
            <a:r>
              <a:rPr lang="en-US" dirty="0">
                <a:solidFill>
                  <a:prstClr val="black"/>
                </a:solidFill>
                <a:latin typeface="Gill Sans MT" panose="020B0502020104020203" pitchFamily="34" charset="0"/>
              </a:rPr>
              <a:t>We use self care (step out if you need to)</a:t>
            </a:r>
          </a:p>
          <a:p>
            <a:pPr marL="0" indent="0">
              <a:buNone/>
            </a:pPr>
            <a:endParaRPr lang="en-US" b="1" dirty="0">
              <a:solidFill>
                <a:prstClr val="black"/>
              </a:solidFill>
              <a:latin typeface="Gill Sans MT" panose="020B0502020104020203" pitchFamily="34" charset="0"/>
            </a:endParaRPr>
          </a:p>
        </p:txBody>
      </p:sp>
      <p:sp>
        <p:nvSpPr>
          <p:cNvPr id="11" name="Content Placeholder 2"/>
          <p:cNvSpPr>
            <a:spLocks noGrp="1"/>
          </p:cNvSpPr>
          <p:nvPr>
            <p:ph idx="1"/>
          </p:nvPr>
        </p:nvSpPr>
        <p:spPr>
          <a:xfrm>
            <a:off x="992350" y="5545498"/>
            <a:ext cx="10515600" cy="800711"/>
          </a:xfrm>
        </p:spPr>
        <p:txBody>
          <a:bodyPr>
            <a:normAutofit/>
          </a:bodyPr>
          <a:lstStyle/>
          <a:p>
            <a:pPr marL="0" indent="0" algn="ctr">
              <a:buNone/>
            </a:pPr>
            <a:r>
              <a:rPr lang="en-US" sz="3600" b="1" dirty="0">
                <a:solidFill>
                  <a:srgbClr val="67AFAB"/>
                </a:solidFill>
                <a:latin typeface="Gill Sans MT" panose="020B0502020104020203" pitchFamily="34" charset="0"/>
              </a:rPr>
              <a:t>What would you like to add or change?</a:t>
            </a:r>
          </a:p>
        </p:txBody>
      </p:sp>
    </p:spTree>
    <p:extLst>
      <p:ext uri="{BB962C8B-B14F-4D97-AF65-F5344CB8AC3E}">
        <p14:creationId xmlns:p14="http://schemas.microsoft.com/office/powerpoint/2010/main" val="156299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igma"/>
          <p:cNvPicPr>
            <a:picLocks noGrp="1" noChangeAspect="1" noChangeArrowheads="1"/>
          </p:cNvPicPr>
          <p:nvPr>
            <p:ph sz="half" idx="2"/>
          </p:nvPr>
        </p:nvPicPr>
        <p:blipFill>
          <a:blip r:embed="rId3">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rot="1320704">
            <a:off x="7891526" y="1192671"/>
            <a:ext cx="3959989" cy="3260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Our Words Matter</a:t>
            </a:r>
          </a:p>
        </p:txBody>
      </p:sp>
      <p:sp>
        <p:nvSpPr>
          <p:cNvPr id="3" name="Content Placeholder 2"/>
          <p:cNvSpPr>
            <a:spLocks noGrp="1"/>
          </p:cNvSpPr>
          <p:nvPr>
            <p:ph sz="half" idx="1"/>
          </p:nvPr>
        </p:nvSpPr>
        <p:spPr>
          <a:xfrm>
            <a:off x="838200" y="1825625"/>
            <a:ext cx="5181600" cy="2979862"/>
          </a:xfrm>
        </p:spPr>
        <p:txBody>
          <a:bodyPr>
            <a:normAutofit/>
          </a:bodyPr>
          <a:lstStyle/>
          <a:p>
            <a:pPr>
              <a:buFont typeface="Gill Sans MT" panose="020B0502020104020203" pitchFamily="34" charset="0"/>
              <a:buChar char="›"/>
            </a:pPr>
            <a:r>
              <a:rPr lang="en-US" sz="2400" dirty="0">
                <a:latin typeface="Gill Sans MT" panose="020B0502020104020203" pitchFamily="34" charset="0"/>
              </a:rPr>
              <a:t>How we talk about substance use and overdose can impact how we think of, and treat, other people.</a:t>
            </a:r>
          </a:p>
          <a:p>
            <a:pPr>
              <a:buFont typeface="Gill Sans MT" panose="020B0502020104020203" pitchFamily="34" charset="0"/>
              <a:buChar char="›"/>
            </a:pPr>
            <a:endParaRPr lang="en-US" sz="2400" dirty="0">
              <a:latin typeface="Gill Sans MT" panose="020B0502020104020203" pitchFamily="34" charset="0"/>
            </a:endParaRPr>
          </a:p>
          <a:p>
            <a:pPr>
              <a:buFont typeface="Gill Sans MT" panose="020B0502020104020203" pitchFamily="34" charset="0"/>
              <a:buChar char="›"/>
            </a:pPr>
            <a:r>
              <a:rPr lang="en-US" sz="2400" dirty="0">
                <a:latin typeface="Gill Sans MT" panose="020B0502020104020203" pitchFamily="34" charset="0"/>
              </a:rPr>
              <a:t>An individual should not be defined by their substance use, but by their whole being.</a:t>
            </a:r>
          </a:p>
        </p:txBody>
      </p:sp>
      <p:sp>
        <p:nvSpPr>
          <p:cNvPr id="5" name="TextBox 4"/>
          <p:cNvSpPr txBox="1"/>
          <p:nvPr/>
        </p:nvSpPr>
        <p:spPr>
          <a:xfrm>
            <a:off x="978990" y="4940424"/>
            <a:ext cx="10234020" cy="1846659"/>
          </a:xfrm>
          <a:prstGeom prst="rect">
            <a:avLst/>
          </a:prstGeom>
          <a:noFill/>
        </p:spPr>
        <p:txBody>
          <a:bodyPr wrap="none" rtlCol="0">
            <a:spAutoFit/>
          </a:bodyPr>
          <a:lstStyle/>
          <a:p>
            <a:pPr algn="ctr"/>
            <a:r>
              <a:rPr lang="en-US" sz="3200" strike="sngStrike" dirty="0">
                <a:solidFill>
                  <a:srgbClr val="67AFAB"/>
                </a:solidFill>
                <a:latin typeface="Gill Sans MT" panose="020B0502020104020203" pitchFamily="34" charset="0"/>
              </a:rPr>
              <a:t>Junkie, Addict</a:t>
            </a:r>
            <a:r>
              <a:rPr lang="en-US" sz="3200" dirty="0">
                <a:solidFill>
                  <a:srgbClr val="67AFAB"/>
                </a:solidFill>
                <a:latin typeface="Gill Sans MT" panose="020B0502020104020203" pitchFamily="34" charset="0"/>
              </a:rPr>
              <a:t>  </a:t>
            </a:r>
            <a:r>
              <a:rPr lang="en-US" sz="3200" dirty="0">
                <a:solidFill>
                  <a:srgbClr val="67AFAB"/>
                </a:solidFill>
                <a:latin typeface="Gill Sans MT" panose="020B0502020104020203" pitchFamily="34" charset="0"/>
                <a:sym typeface="Wingdings" panose="05000000000000000000" pitchFamily="2" charset="2"/>
              </a:rPr>
              <a:t>  </a:t>
            </a:r>
            <a:r>
              <a:rPr lang="en-US" sz="3200" b="1" dirty="0">
                <a:solidFill>
                  <a:srgbClr val="67AFAB"/>
                </a:solidFill>
                <a:latin typeface="Gill Sans MT" panose="020B0502020104020203" pitchFamily="34" charset="0"/>
                <a:sym typeface="Wingdings" panose="05000000000000000000" pitchFamily="2" charset="2"/>
              </a:rPr>
              <a:t>Person with Substance Use Disorder</a:t>
            </a:r>
          </a:p>
          <a:p>
            <a:pPr algn="ctr"/>
            <a:endParaRPr lang="en-US" sz="3200" b="1" dirty="0">
              <a:solidFill>
                <a:srgbClr val="67AFAB"/>
              </a:solidFill>
              <a:latin typeface="Gill Sans MT" panose="020B0502020104020203" pitchFamily="34" charset="0"/>
              <a:sym typeface="Wingdings" panose="05000000000000000000" pitchFamily="2" charset="2"/>
            </a:endParaRPr>
          </a:p>
          <a:p>
            <a:pPr algn="ctr"/>
            <a:r>
              <a:rPr lang="en-US" sz="3200" strike="sngStrike" dirty="0">
                <a:solidFill>
                  <a:srgbClr val="67AFAB"/>
                </a:solidFill>
                <a:latin typeface="Gill Sans MT" panose="020B0502020104020203" pitchFamily="34" charset="0"/>
                <a:sym typeface="Wingdings" panose="05000000000000000000" pitchFamily="2" charset="2"/>
              </a:rPr>
              <a:t>Addicted to X </a:t>
            </a:r>
            <a:r>
              <a:rPr lang="en-US" sz="3200" dirty="0">
                <a:solidFill>
                  <a:srgbClr val="67AFAB"/>
                </a:solidFill>
                <a:latin typeface="Gill Sans MT" panose="020B0502020104020203" pitchFamily="34" charset="0"/>
                <a:sym typeface="Wingdings" panose="05000000000000000000" pitchFamily="2" charset="2"/>
              </a:rPr>
              <a:t>  </a:t>
            </a:r>
            <a:r>
              <a:rPr lang="en-US" sz="3200" b="1" dirty="0">
                <a:solidFill>
                  <a:srgbClr val="67AFAB"/>
                </a:solidFill>
                <a:latin typeface="Gill Sans MT" panose="020B0502020104020203" pitchFamily="34" charset="0"/>
                <a:sym typeface="Wingdings" panose="05000000000000000000" pitchFamily="2" charset="2"/>
              </a:rPr>
              <a:t>  Has an X use disorder</a:t>
            </a:r>
            <a:endParaRPr lang="en-US" sz="3200" b="1" dirty="0">
              <a:solidFill>
                <a:srgbClr val="67AFAB"/>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173150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Substances: The Basics</a:t>
            </a:r>
          </a:p>
        </p:txBody>
      </p:sp>
      <p:pic>
        <p:nvPicPr>
          <p:cNvPr id="1028" name="Picture 4" descr="Image result for vap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511" y="3647694"/>
            <a:ext cx="2586806" cy="172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alcohol"/>
          <p:cNvPicPr>
            <a:picLocks noChangeAspect="1" noChangeArrowheads="1"/>
          </p:cNvPicPr>
          <p:nvPr/>
        </p:nvPicPr>
        <p:blipFill rotWithShape="1">
          <a:blip r:embed="rId4">
            <a:extLst>
              <a:ext uri="{28A0092B-C50C-407E-A947-70E740481C1C}">
                <a14:useLocalDpi xmlns:a14="http://schemas.microsoft.com/office/drawing/2010/main" val="0"/>
              </a:ext>
            </a:extLst>
          </a:blip>
          <a:srcRect r="15060"/>
          <a:stretch/>
        </p:blipFill>
        <p:spPr bwMode="auto">
          <a:xfrm>
            <a:off x="1756511" y="1693920"/>
            <a:ext cx="2586806" cy="1711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opioid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1" r="10813"/>
          <a:stretch/>
        </p:blipFill>
        <p:spPr bwMode="auto">
          <a:xfrm>
            <a:off x="4772479" y="3647693"/>
            <a:ext cx="2647041" cy="172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Image result for inhalants"/>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7848682" y="1690688"/>
            <a:ext cx="2613571" cy="1715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Image result for mariju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2141" y="1690688"/>
            <a:ext cx="2567717" cy="170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Image result for iqmi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682" y="3647694"/>
            <a:ext cx="2667654" cy="17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9A1CD44-7492-BF4A-9034-DA17678C4FA0}"/>
              </a:ext>
            </a:extLst>
          </p:cNvPr>
          <p:cNvSpPr txBox="1"/>
          <p:nvPr/>
        </p:nvSpPr>
        <p:spPr>
          <a:xfrm>
            <a:off x="1402700" y="5614083"/>
            <a:ext cx="9647854" cy="1077218"/>
          </a:xfrm>
          <a:prstGeom prst="rect">
            <a:avLst/>
          </a:prstGeom>
          <a:noFill/>
        </p:spPr>
        <p:txBody>
          <a:bodyPr wrap="square" rtlCol="0">
            <a:spAutoFit/>
          </a:bodyPr>
          <a:lstStyle/>
          <a:p>
            <a:pPr algn="ctr"/>
            <a:r>
              <a:rPr lang="en-US" sz="3200" b="1" dirty="0">
                <a:solidFill>
                  <a:srgbClr val="67AFAB"/>
                </a:solidFill>
                <a:latin typeface="Gill Sans MT" panose="020B0502020104020203" pitchFamily="34" charset="0"/>
              </a:rPr>
              <a:t>“Stimulants” and “depressants” are the two main kinds of substances </a:t>
            </a:r>
            <a:r>
              <a:rPr lang="en-US" b="1" dirty="0">
                <a:solidFill>
                  <a:srgbClr val="67AFAB"/>
                </a:solidFill>
                <a:latin typeface="Gill Sans MT" panose="020B0502020104020203" pitchFamily="34" charset="0"/>
              </a:rPr>
              <a:t>(AKA uppers and downers)</a:t>
            </a:r>
            <a:endParaRPr lang="en-US" dirty="0"/>
          </a:p>
        </p:txBody>
      </p:sp>
    </p:spTree>
    <p:extLst>
      <p:ext uri="{BB962C8B-B14F-4D97-AF65-F5344CB8AC3E}">
        <p14:creationId xmlns:p14="http://schemas.microsoft.com/office/powerpoint/2010/main" val="56324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
            <a:ext cx="10515600" cy="1325563"/>
          </a:xfrm>
        </p:spPr>
        <p:txBody>
          <a:bodyPr/>
          <a:lstStyle/>
          <a:p>
            <a:pPr algn="ctr"/>
            <a:r>
              <a:rPr lang="en-US" dirty="0">
                <a:solidFill>
                  <a:srgbClr val="D8623F"/>
                </a:solidFill>
                <a:latin typeface="Rockwell" panose="02060603020205020403" pitchFamily="18" charset="0"/>
              </a:rPr>
              <a:t>Substances: The Body</a:t>
            </a:r>
          </a:p>
        </p:txBody>
      </p:sp>
      <p:sp>
        <p:nvSpPr>
          <p:cNvPr id="3" name="Content Placeholder 2"/>
          <p:cNvSpPr>
            <a:spLocks noGrp="1"/>
          </p:cNvSpPr>
          <p:nvPr>
            <p:ph idx="1"/>
          </p:nvPr>
        </p:nvSpPr>
        <p:spPr>
          <a:xfrm>
            <a:off x="838200" y="1751648"/>
            <a:ext cx="7712242" cy="4819015"/>
          </a:xfrm>
        </p:spPr>
        <p:txBody>
          <a:bodyPr>
            <a:noAutofit/>
          </a:bodyPr>
          <a:lstStyle/>
          <a:p>
            <a:pPr marL="0" indent="0">
              <a:lnSpc>
                <a:spcPct val="100000"/>
              </a:lnSpc>
              <a:spcBef>
                <a:spcPts val="0"/>
              </a:spcBef>
              <a:buNone/>
            </a:pPr>
            <a:r>
              <a:rPr lang="en-US" sz="2400" b="1" dirty="0">
                <a:latin typeface="Gill Sans MT" panose="020B0502020104020203" pitchFamily="34" charset="0"/>
              </a:rPr>
              <a:t>Alcohol </a:t>
            </a:r>
            <a:r>
              <a:rPr lang="en-US" sz="2400" dirty="0">
                <a:latin typeface="Gill Sans MT" panose="020B0502020104020203" pitchFamily="34" charset="0"/>
              </a:rPr>
              <a:t>can cause liver and heart damage and increase risk for cancer and other diseases</a:t>
            </a:r>
          </a:p>
          <a:p>
            <a:pPr marL="0" indent="0">
              <a:lnSpc>
                <a:spcPct val="100000"/>
              </a:lnSpc>
              <a:spcBef>
                <a:spcPts val="0"/>
              </a:spcBef>
              <a:buNone/>
            </a:pPr>
            <a:endParaRPr lang="en-US" sz="2400" b="1" dirty="0">
              <a:latin typeface="Gill Sans MT" panose="020B0502020104020203" pitchFamily="34" charset="0"/>
            </a:endParaRPr>
          </a:p>
          <a:p>
            <a:pPr marL="0" indent="0">
              <a:lnSpc>
                <a:spcPct val="100000"/>
              </a:lnSpc>
              <a:spcBef>
                <a:spcPts val="0"/>
              </a:spcBef>
              <a:buNone/>
            </a:pPr>
            <a:r>
              <a:rPr lang="en-US" sz="2400" b="1" dirty="0">
                <a:latin typeface="Gill Sans MT" panose="020B0502020104020203" pitchFamily="34" charset="0"/>
              </a:rPr>
              <a:t>Tobacco</a:t>
            </a:r>
            <a:r>
              <a:rPr lang="en-US" sz="2400" dirty="0">
                <a:latin typeface="Gill Sans MT" panose="020B0502020104020203" pitchFamily="34" charset="0"/>
              </a:rPr>
              <a:t> increases risk of lung and heart disease, yellowing of teeth and skin</a:t>
            </a:r>
          </a:p>
          <a:p>
            <a:pPr marL="0" indent="0">
              <a:lnSpc>
                <a:spcPct val="100000"/>
              </a:lnSpc>
              <a:spcBef>
                <a:spcPts val="0"/>
              </a:spcBef>
              <a:buNone/>
            </a:pPr>
            <a:endParaRPr lang="en-US" sz="2400" b="1" dirty="0">
              <a:latin typeface="Gill Sans MT" panose="020B0502020104020203" pitchFamily="34" charset="0"/>
            </a:endParaRPr>
          </a:p>
          <a:p>
            <a:pPr marL="0" indent="0">
              <a:lnSpc>
                <a:spcPct val="100000"/>
              </a:lnSpc>
              <a:spcBef>
                <a:spcPts val="0"/>
              </a:spcBef>
              <a:buNone/>
            </a:pPr>
            <a:r>
              <a:rPr lang="en-US" sz="2400" b="1" dirty="0">
                <a:latin typeface="Gill Sans MT" panose="020B0502020104020203" pitchFamily="34" charset="0"/>
              </a:rPr>
              <a:t>Prescription Opioids/Heroin </a:t>
            </a:r>
            <a:r>
              <a:rPr lang="en-US" sz="2400" dirty="0">
                <a:latin typeface="Gill Sans MT" panose="020B0502020104020203" pitchFamily="34" charset="0"/>
              </a:rPr>
              <a:t>can cause confusion and nausea while also slowing or stopping heart rate and breathing</a:t>
            </a:r>
          </a:p>
          <a:p>
            <a:pPr marL="0" indent="0">
              <a:lnSpc>
                <a:spcPct val="100000"/>
              </a:lnSpc>
              <a:spcBef>
                <a:spcPts val="0"/>
              </a:spcBef>
              <a:buNone/>
            </a:pPr>
            <a:endParaRPr lang="en-US" sz="2400" dirty="0">
              <a:latin typeface="Gill Sans MT" panose="020B0502020104020203" pitchFamily="34" charset="0"/>
            </a:endParaRPr>
          </a:p>
          <a:p>
            <a:pPr marL="0" indent="0">
              <a:lnSpc>
                <a:spcPct val="100000"/>
              </a:lnSpc>
              <a:spcBef>
                <a:spcPts val="0"/>
              </a:spcBef>
              <a:buNone/>
            </a:pPr>
            <a:r>
              <a:rPr lang="en-US" sz="2400" b="1" dirty="0">
                <a:latin typeface="Gill Sans MT" panose="020B0502020104020203" pitchFamily="34" charset="0"/>
              </a:rPr>
              <a:t>Cocaine </a:t>
            </a:r>
            <a:r>
              <a:rPr lang="en-US" sz="2400" dirty="0">
                <a:latin typeface="Gill Sans MT" panose="020B0502020104020203" pitchFamily="34" charset="0"/>
              </a:rPr>
              <a:t>can lead to nasal damage, loss of smell, and damage to the intestine</a:t>
            </a:r>
            <a:endParaRPr lang="en-US" sz="2400" b="1" dirty="0">
              <a:latin typeface="Gill Sans MT" panose="020B0502020104020203" pitchFamily="34" charset="0"/>
            </a:endParaRPr>
          </a:p>
          <a:p>
            <a:pPr marL="0" indent="0">
              <a:lnSpc>
                <a:spcPct val="100000"/>
              </a:lnSpc>
              <a:spcBef>
                <a:spcPts val="0"/>
              </a:spcBef>
              <a:buNone/>
            </a:pPr>
            <a:endParaRPr lang="en-US" sz="2400" dirty="0">
              <a:latin typeface="Gill Sans MT" panose="020B0502020104020203" pitchFamily="34" charset="0"/>
            </a:endParaRPr>
          </a:p>
          <a:p>
            <a:pPr marL="0" indent="0">
              <a:buNone/>
            </a:pPr>
            <a:endParaRPr lang="en-US" sz="1100" dirty="0">
              <a:latin typeface="Gill Sans MT" panose="020B0502020104020203" pitchFamily="34" charset="0"/>
            </a:endParaRPr>
          </a:p>
          <a:p>
            <a:pPr marL="0" indent="0">
              <a:buNone/>
            </a:pPr>
            <a:endParaRPr lang="en-US" sz="1100" dirty="0">
              <a:latin typeface="Gill Sans MT" panose="020B0502020104020203" pitchFamily="34" charset="0"/>
            </a:endParaRPr>
          </a:p>
        </p:txBody>
      </p:sp>
      <p:sp>
        <p:nvSpPr>
          <p:cNvPr id="4" name="Content Placeholder 2"/>
          <p:cNvSpPr txBox="1">
            <a:spLocks/>
          </p:cNvSpPr>
          <p:nvPr/>
        </p:nvSpPr>
        <p:spPr>
          <a:xfrm>
            <a:off x="838200" y="1088549"/>
            <a:ext cx="10515600" cy="1326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rgbClr val="67AFAB"/>
                </a:solidFill>
                <a:latin typeface="Gill Sans MT" panose="020B0502020104020203" pitchFamily="34" charset="0"/>
              </a:rPr>
              <a:t>Here are a few examples</a:t>
            </a: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rot="2659369">
            <a:off x="8550442" y="3100914"/>
            <a:ext cx="3469749" cy="3469749"/>
          </a:xfrm>
          <a:prstGeom prst="rect">
            <a:avLst/>
          </a:prstGeom>
        </p:spPr>
      </p:pic>
    </p:spTree>
    <p:extLst>
      <p:ext uri="{BB962C8B-B14F-4D97-AF65-F5344CB8AC3E}">
        <p14:creationId xmlns:p14="http://schemas.microsoft.com/office/powerpoint/2010/main" val="176811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Substances: The Brain</a:t>
            </a:r>
          </a:p>
        </p:txBody>
      </p:sp>
      <p:sp>
        <p:nvSpPr>
          <p:cNvPr id="3" name="Content Placeholder 2"/>
          <p:cNvSpPr>
            <a:spLocks noGrp="1"/>
          </p:cNvSpPr>
          <p:nvPr>
            <p:ph idx="1"/>
          </p:nvPr>
        </p:nvSpPr>
        <p:spPr/>
        <p:txBody>
          <a:bodyPr>
            <a:normAutofit/>
          </a:bodyPr>
          <a:lstStyle/>
          <a:p>
            <a:pPr marL="514350" indent="-514350">
              <a:buAutoNum type="arabicPeriod"/>
            </a:pPr>
            <a:endParaRPr lang="en-US" dirty="0"/>
          </a:p>
          <a:p>
            <a:pPr marL="514350" indent="-514350">
              <a:buAutoNum type="arabicPeriod"/>
            </a:pPr>
            <a:endParaRPr lang="en-US" dirty="0"/>
          </a:p>
        </p:txBody>
      </p:sp>
      <p:graphicFrame>
        <p:nvGraphicFramePr>
          <p:cNvPr id="8" name="Diagram 7"/>
          <p:cNvGraphicFramePr/>
          <p:nvPr>
            <p:extLst>
              <p:ext uri="{D42A27DB-BD31-4B8C-83A1-F6EECF244321}">
                <p14:modId xmlns:p14="http://schemas.microsoft.com/office/powerpoint/2010/main" val="1152169441"/>
              </p:ext>
            </p:extLst>
          </p:nvPr>
        </p:nvGraphicFramePr>
        <p:xfrm>
          <a:off x="989495" y="224590"/>
          <a:ext cx="10213010" cy="6256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732547" y="5408154"/>
            <a:ext cx="9111916" cy="954107"/>
          </a:xfrm>
          <a:prstGeom prst="rect">
            <a:avLst/>
          </a:prstGeom>
          <a:noFill/>
        </p:spPr>
        <p:txBody>
          <a:bodyPr wrap="square" rtlCol="0">
            <a:spAutoFit/>
          </a:bodyPr>
          <a:lstStyle/>
          <a:p>
            <a:pPr algn="ctr"/>
            <a:r>
              <a:rPr lang="en-US" sz="2800" i="1" dirty="0">
                <a:solidFill>
                  <a:srgbClr val="67AFAB"/>
                </a:solidFill>
                <a:latin typeface="Gill Sans MT" panose="020B0502020104020203" pitchFamily="34" charset="0"/>
              </a:rPr>
              <a:t>Substances change the brain, making substance use compulsive or uncontrollable</a:t>
            </a:r>
          </a:p>
        </p:txBody>
      </p:sp>
    </p:spTree>
    <p:extLst>
      <p:ext uri="{BB962C8B-B14F-4D97-AF65-F5344CB8AC3E}">
        <p14:creationId xmlns:p14="http://schemas.microsoft.com/office/powerpoint/2010/main" val="127893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ea typeface="Yu Gothic UI Semilight" panose="020B0400000000000000" pitchFamily="34" charset="-128"/>
              </a:rPr>
              <a:t>Categories of Substance Use</a:t>
            </a:r>
          </a:p>
        </p:txBody>
      </p:sp>
      <p:sp>
        <p:nvSpPr>
          <p:cNvPr id="3" name="Content Placeholder 2"/>
          <p:cNvSpPr>
            <a:spLocks noGrp="1"/>
          </p:cNvSpPr>
          <p:nvPr>
            <p:ph idx="1"/>
          </p:nvPr>
        </p:nvSpPr>
        <p:spPr>
          <a:xfrm>
            <a:off x="838200" y="1690688"/>
            <a:ext cx="10515600" cy="4703191"/>
          </a:xfrm>
        </p:spPr>
        <p:txBody>
          <a:bodyPr>
            <a:normAutofit fontScale="92500" lnSpcReduction="10000"/>
          </a:bodyPr>
          <a:lstStyle/>
          <a:p>
            <a:pPr marL="0" indent="0">
              <a:buNone/>
            </a:pPr>
            <a:r>
              <a:rPr lang="en-US" u="sng" dirty="0">
                <a:solidFill>
                  <a:srgbClr val="67AFAB"/>
                </a:solidFill>
                <a:latin typeface="Gill Sans MT" panose="020B0502020104020203" pitchFamily="34" charset="0"/>
              </a:rPr>
              <a:t>Substance Use Disorder</a:t>
            </a:r>
            <a:r>
              <a:rPr lang="en-US" dirty="0">
                <a:solidFill>
                  <a:srgbClr val="67AFAB"/>
                </a:solidFill>
                <a:latin typeface="Gill Sans MT" panose="020B0502020104020203" pitchFamily="34" charset="0"/>
              </a:rPr>
              <a:t> </a:t>
            </a:r>
            <a:r>
              <a:rPr lang="en-US" dirty="0">
                <a:latin typeface="Gill Sans MT" panose="020B0502020104020203" pitchFamily="34" charset="0"/>
              </a:rPr>
              <a:t>is a disease that affects a person’s brain and behavior leading to an inability to control the use of a substance despite the harmful consequences.</a:t>
            </a:r>
          </a:p>
          <a:p>
            <a:pPr marL="0" indent="0">
              <a:buNone/>
            </a:pPr>
            <a:endParaRPr lang="en-US" u="sng" dirty="0">
              <a:solidFill>
                <a:srgbClr val="72B84C"/>
              </a:solidFill>
              <a:latin typeface="Gill Sans MT" panose="020B0502020104020203" pitchFamily="34" charset="0"/>
            </a:endParaRPr>
          </a:p>
          <a:p>
            <a:pPr marL="0" indent="0">
              <a:buNone/>
            </a:pPr>
            <a:r>
              <a:rPr lang="en-US" u="sng" dirty="0">
                <a:solidFill>
                  <a:srgbClr val="67AFAB"/>
                </a:solidFill>
                <a:latin typeface="Gill Sans MT" panose="020B0502020104020203" pitchFamily="34" charset="0"/>
              </a:rPr>
              <a:t>Substance Use</a:t>
            </a:r>
            <a:r>
              <a:rPr lang="en-US" dirty="0">
                <a:solidFill>
                  <a:srgbClr val="67AFAB"/>
                </a:solidFill>
                <a:latin typeface="Gill Sans MT" panose="020B0502020104020203" pitchFamily="34" charset="0"/>
              </a:rPr>
              <a:t> </a:t>
            </a:r>
            <a:r>
              <a:rPr lang="en-US" dirty="0">
                <a:latin typeface="Gill Sans MT" panose="020B0502020104020203" pitchFamily="34" charset="0"/>
              </a:rPr>
              <a:t>is when someone consumes substances. Substance use always comes with a risk of developing a Substance Use Disorder.</a:t>
            </a:r>
          </a:p>
          <a:p>
            <a:pPr marL="0" indent="0">
              <a:buNone/>
            </a:pPr>
            <a:endParaRPr lang="en-US" sz="2000" dirty="0">
              <a:latin typeface="Gill Sans MT" panose="020B0502020104020203" pitchFamily="34" charset="0"/>
            </a:endParaRPr>
          </a:p>
          <a:p>
            <a:pPr marL="0" indent="0">
              <a:buNone/>
            </a:pPr>
            <a:r>
              <a:rPr lang="en-US" u="sng" dirty="0">
                <a:solidFill>
                  <a:srgbClr val="67AFAB"/>
                </a:solidFill>
                <a:latin typeface="Gill Sans MT" panose="020B0502020104020203" pitchFamily="34" charset="0"/>
              </a:rPr>
              <a:t>Substance Misuse</a:t>
            </a:r>
            <a:r>
              <a:rPr lang="en-US" dirty="0">
                <a:solidFill>
                  <a:srgbClr val="67AFAB"/>
                </a:solidFill>
                <a:latin typeface="Gill Sans MT" panose="020B0502020104020203" pitchFamily="34" charset="0"/>
              </a:rPr>
              <a:t> </a:t>
            </a:r>
            <a:r>
              <a:rPr lang="en-US" dirty="0">
                <a:latin typeface="Gill Sans MT" panose="020B0502020104020203" pitchFamily="34" charset="0"/>
              </a:rPr>
              <a:t>is when a person consumes substances, despite the fact that they are causing issues in their life.</a:t>
            </a:r>
          </a:p>
          <a:p>
            <a:pPr marL="0" indent="0">
              <a:buNone/>
            </a:pPr>
            <a:endParaRPr lang="en-US" dirty="0">
              <a:latin typeface="Gill Sans MT" panose="020B0502020104020203" pitchFamily="34" charset="0"/>
            </a:endParaRPr>
          </a:p>
          <a:p>
            <a:pPr marL="0" indent="0">
              <a:buNone/>
            </a:pPr>
            <a:r>
              <a:rPr lang="en-US" u="sng" dirty="0">
                <a:solidFill>
                  <a:srgbClr val="67AFAB"/>
                </a:solidFill>
                <a:latin typeface="Gill Sans MT" panose="020B0502020104020203" pitchFamily="34" charset="0"/>
              </a:rPr>
              <a:t>Recovery</a:t>
            </a:r>
            <a:r>
              <a:rPr lang="en-US" dirty="0">
                <a:latin typeface="Gill Sans MT" panose="020B0502020104020203" pitchFamily="34" charset="0"/>
              </a:rPr>
              <a:t> is a process of change through which people improve their wellbeing by overcoming a Substance Use Disorder.</a:t>
            </a:r>
            <a:endParaRPr lang="en-US" u="sng" dirty="0">
              <a:solidFill>
                <a:srgbClr val="72B84C"/>
              </a:solidFill>
              <a:latin typeface="Gill Sans MT" panose="020B0502020104020203" pitchFamily="34" charset="0"/>
            </a:endParaRPr>
          </a:p>
        </p:txBody>
      </p:sp>
    </p:spTree>
    <p:extLst>
      <p:ext uri="{BB962C8B-B14F-4D97-AF65-F5344CB8AC3E}">
        <p14:creationId xmlns:p14="http://schemas.microsoft.com/office/powerpoint/2010/main" val="150982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155"/>
            <a:ext cx="10515600" cy="1325563"/>
          </a:xfrm>
        </p:spPr>
        <p:txBody>
          <a:bodyPr>
            <a:normAutofit fontScale="90000"/>
          </a:bodyPr>
          <a:lstStyle/>
          <a:p>
            <a:pPr algn="ctr"/>
            <a:r>
              <a:rPr lang="en-US" sz="4900" dirty="0">
                <a:solidFill>
                  <a:srgbClr val="D8623F"/>
                </a:solidFill>
                <a:latin typeface="Rockwell" panose="02060603020205020403" pitchFamily="18" charset="0"/>
              </a:rPr>
              <a:t>Substance Use Disorder</a:t>
            </a:r>
            <a:r>
              <a:rPr lang="en-US" sz="4000" dirty="0">
                <a:solidFill>
                  <a:srgbClr val="008ABC"/>
                </a:solidFill>
                <a:latin typeface="Rockwell" panose="02060603020205020403" pitchFamily="18" charset="0"/>
              </a:rPr>
              <a:t/>
            </a:r>
            <a:br>
              <a:rPr lang="en-US" sz="4000" dirty="0">
                <a:solidFill>
                  <a:srgbClr val="008ABC"/>
                </a:solidFill>
                <a:latin typeface="Rockwell" panose="02060603020205020403" pitchFamily="18" charset="0"/>
              </a:rPr>
            </a:br>
            <a:r>
              <a:rPr lang="en-US" sz="3100" i="1" dirty="0">
                <a:solidFill>
                  <a:srgbClr val="67AFAB"/>
                </a:solidFill>
                <a:latin typeface="Gill Sans MT" panose="020B0502020104020203" pitchFamily="34" charset="0"/>
              </a:rPr>
              <a:t>What does it look like? </a:t>
            </a:r>
            <a:r>
              <a:rPr lang="en-US" sz="4000" i="1" dirty="0">
                <a:solidFill>
                  <a:srgbClr val="5EA944"/>
                </a:solidFill>
                <a:latin typeface="Gill Sans MT" panose="020B0502020104020203" pitchFamily="34" charset="0"/>
              </a:rPr>
              <a:t/>
            </a:r>
            <a:br>
              <a:rPr lang="en-US" sz="4000" i="1" dirty="0">
                <a:solidFill>
                  <a:srgbClr val="5EA944"/>
                </a:solidFill>
                <a:latin typeface="Gill Sans MT" panose="020B0502020104020203" pitchFamily="34" charset="0"/>
              </a:rPr>
            </a:br>
            <a:endParaRPr lang="en-US" sz="4000" dirty="0">
              <a:solidFill>
                <a:srgbClr val="008ABC"/>
              </a:solidFill>
              <a:latin typeface="Rockwell" panose="02060603020205020403" pitchFamily="18" charset="0"/>
            </a:endParaRPr>
          </a:p>
        </p:txBody>
      </p:sp>
      <p:sp>
        <p:nvSpPr>
          <p:cNvPr id="7" name="Content Placeholder 6"/>
          <p:cNvSpPr>
            <a:spLocks noGrp="1"/>
          </p:cNvSpPr>
          <p:nvPr>
            <p:ph idx="1"/>
          </p:nvPr>
        </p:nvSpPr>
        <p:spPr>
          <a:xfrm>
            <a:off x="654367" y="1953718"/>
            <a:ext cx="10891838" cy="4351338"/>
          </a:xfrm>
        </p:spPr>
        <p:txBody>
          <a:bodyPr>
            <a:normAutofit fontScale="92500"/>
          </a:bodyPr>
          <a:lstStyle/>
          <a:p>
            <a:pPr marL="0" indent="0">
              <a:buNone/>
            </a:pPr>
            <a:r>
              <a:rPr lang="en-US" b="1" dirty="0">
                <a:solidFill>
                  <a:prstClr val="black"/>
                </a:solidFill>
                <a:latin typeface="Gill Sans MT" panose="020B0502020104020203" pitchFamily="34" charset="0"/>
              </a:rPr>
              <a:t>Spending more time getting, using and recovering from substance use</a:t>
            </a:r>
          </a:p>
          <a:p>
            <a:pPr marL="457200" lvl="1" indent="0">
              <a:buNone/>
            </a:pPr>
            <a:r>
              <a:rPr lang="en-US" dirty="0">
                <a:solidFill>
                  <a:prstClr val="black"/>
                </a:solidFill>
                <a:latin typeface="Gill Sans MT" panose="020B0502020104020203" pitchFamily="34" charset="0"/>
              </a:rPr>
              <a:t>Example: having to sleep longer after a night of “partying”</a:t>
            </a:r>
          </a:p>
          <a:p>
            <a:pPr marL="0" indent="0">
              <a:buNone/>
            </a:pPr>
            <a:endParaRPr lang="en-US" i="1" dirty="0">
              <a:solidFill>
                <a:srgbClr val="5EA944"/>
              </a:solidFill>
              <a:latin typeface="Gill Sans MT" panose="020B0502020104020203" pitchFamily="34" charset="0"/>
            </a:endParaRPr>
          </a:p>
          <a:p>
            <a:pPr marL="0" lvl="0" indent="0">
              <a:buNone/>
            </a:pPr>
            <a:r>
              <a:rPr lang="en-US" b="1" dirty="0">
                <a:solidFill>
                  <a:prstClr val="black"/>
                </a:solidFill>
                <a:latin typeface="Gill Sans MT" panose="020B0502020104020203" pitchFamily="34" charset="0"/>
              </a:rPr>
              <a:t>Continuing using substances even though it causes problems</a:t>
            </a:r>
          </a:p>
          <a:p>
            <a:pPr marL="457200" lvl="1" indent="0">
              <a:buNone/>
            </a:pPr>
            <a:r>
              <a:rPr lang="en-US" dirty="0">
                <a:solidFill>
                  <a:prstClr val="black"/>
                </a:solidFill>
                <a:latin typeface="Gill Sans MT" panose="020B0502020104020203" pitchFamily="34" charset="0"/>
              </a:rPr>
              <a:t>Example: failing exams or missing family functions because of drinking too much</a:t>
            </a:r>
          </a:p>
          <a:p>
            <a:pPr marL="457200" lvl="0" indent="-457200"/>
            <a:endParaRPr lang="en-US" dirty="0">
              <a:solidFill>
                <a:prstClr val="black"/>
              </a:solidFill>
              <a:latin typeface="Gill Sans MT" panose="020B0502020104020203" pitchFamily="34" charset="0"/>
            </a:endParaRPr>
          </a:p>
          <a:p>
            <a:pPr marL="0" indent="0">
              <a:buNone/>
            </a:pPr>
            <a:r>
              <a:rPr lang="en-US" b="1" dirty="0">
                <a:solidFill>
                  <a:prstClr val="black"/>
                </a:solidFill>
                <a:latin typeface="Gill Sans MT" panose="020B0502020104020203" pitchFamily="34" charset="0"/>
              </a:rPr>
              <a:t>Needing more of the substance to get the same effect</a:t>
            </a:r>
          </a:p>
          <a:p>
            <a:pPr marL="457200" lvl="1" indent="0">
              <a:buNone/>
            </a:pPr>
            <a:r>
              <a:rPr lang="en-US" dirty="0">
                <a:solidFill>
                  <a:prstClr val="black"/>
                </a:solidFill>
                <a:latin typeface="Gill Sans MT" panose="020B0502020104020203" pitchFamily="34" charset="0"/>
              </a:rPr>
              <a:t>Example: having to drink more alcohol in order to feel drunk</a:t>
            </a:r>
          </a:p>
          <a:p>
            <a:pPr marL="457200" lvl="1" indent="0">
              <a:buNone/>
            </a:pPr>
            <a:endParaRPr lang="en-US" dirty="0">
              <a:solidFill>
                <a:prstClr val="black"/>
              </a:solidFill>
              <a:latin typeface="Gill Sans MT" panose="020B0502020104020203" pitchFamily="34" charset="0"/>
            </a:endParaRPr>
          </a:p>
          <a:p>
            <a:pPr marL="457200" lvl="1" indent="0" algn="ctr">
              <a:buNone/>
            </a:pPr>
            <a:r>
              <a:rPr lang="en-US" sz="2800" i="1" dirty="0">
                <a:solidFill>
                  <a:srgbClr val="67AFAB"/>
                </a:solidFill>
                <a:latin typeface="Gill Sans MT" panose="020B0502020104020203" pitchFamily="34" charset="0"/>
              </a:rPr>
              <a:t>These symptoms can occur with the use of </a:t>
            </a:r>
            <a:r>
              <a:rPr lang="en-US" sz="2800" i="1" u="sng" dirty="0">
                <a:solidFill>
                  <a:srgbClr val="67AFAB"/>
                </a:solidFill>
                <a:latin typeface="Gill Sans MT" panose="020B0502020104020203" pitchFamily="34" charset="0"/>
              </a:rPr>
              <a:t>any</a:t>
            </a:r>
            <a:r>
              <a:rPr lang="en-US" sz="2800" i="1" dirty="0">
                <a:solidFill>
                  <a:srgbClr val="67AFAB"/>
                </a:solidFill>
                <a:latin typeface="Gill Sans MT" panose="020B0502020104020203" pitchFamily="34" charset="0"/>
              </a:rPr>
              <a:t> substance</a:t>
            </a:r>
          </a:p>
          <a:p>
            <a:pPr marL="457200" lvl="0" indent="-457200"/>
            <a:endParaRPr lang="en-US" dirty="0">
              <a:solidFill>
                <a:prstClr val="black"/>
              </a:solidFill>
              <a:latin typeface="Gill Sans MT" panose="020B0502020104020203" pitchFamily="34" charset="0"/>
            </a:endParaRPr>
          </a:p>
          <a:p>
            <a:pPr marL="457200" lvl="0" indent="-457200"/>
            <a:endParaRPr lang="en-US" dirty="0">
              <a:solidFill>
                <a:prstClr val="black"/>
              </a:solidFill>
              <a:latin typeface="Gill Sans MT" panose="020B0502020104020203" pitchFamily="34" charset="0"/>
            </a:endParaRPr>
          </a:p>
          <a:p>
            <a:pPr marL="0" indent="0">
              <a:buNone/>
            </a:pPr>
            <a:endParaRPr lang="en-US" dirty="0"/>
          </a:p>
        </p:txBody>
      </p:sp>
      <p:sp>
        <p:nvSpPr>
          <p:cNvPr id="4" name="Subtitle 2"/>
          <p:cNvSpPr txBox="1">
            <a:spLocks/>
          </p:cNvSpPr>
          <p:nvPr/>
        </p:nvSpPr>
        <p:spPr>
          <a:xfrm>
            <a:off x="346067" y="2571284"/>
            <a:ext cx="10823900" cy="2875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solidFill>
              <a:latin typeface="Gill Sans MT" panose="020B0502020104020203" pitchFamily="34" charset="0"/>
            </a:endParaRPr>
          </a:p>
          <a:p>
            <a:pPr marL="0" indent="0">
              <a:buNone/>
            </a:pPr>
            <a:endParaRPr lang="en-US" b="1" dirty="0">
              <a:solidFill>
                <a:prstClr val="black"/>
              </a:solidFill>
              <a:latin typeface="Gill Sans MT" panose="020B0502020104020203" pitchFamily="34" charset="0"/>
            </a:endParaRPr>
          </a:p>
        </p:txBody>
      </p:sp>
      <p:sp>
        <p:nvSpPr>
          <p:cNvPr id="5" name="Subtitle 2"/>
          <p:cNvSpPr txBox="1">
            <a:spLocks/>
          </p:cNvSpPr>
          <p:nvPr/>
        </p:nvSpPr>
        <p:spPr>
          <a:xfrm>
            <a:off x="1017580" y="3833614"/>
            <a:ext cx="10823900" cy="2875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endParaRPr lang="en-US" sz="2800" dirty="0">
              <a:solidFill>
                <a:prstClr val="black"/>
              </a:solidFill>
              <a:latin typeface="Gill Sans MT" panose="020B0502020104020203" pitchFamily="34" charset="0"/>
            </a:endParaRPr>
          </a:p>
        </p:txBody>
      </p:sp>
      <p:sp>
        <p:nvSpPr>
          <p:cNvPr id="6" name="Subtitle 2"/>
          <p:cNvSpPr txBox="1">
            <a:spLocks/>
          </p:cNvSpPr>
          <p:nvPr/>
        </p:nvSpPr>
        <p:spPr>
          <a:xfrm>
            <a:off x="1017580" y="5271506"/>
            <a:ext cx="10823900" cy="13880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28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301241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32328</TotalTime>
  <Words>4852</Words>
  <Application>Microsoft Office PowerPoint</Application>
  <PresentationFormat>Widescreen</PresentationFormat>
  <Paragraphs>277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Yu Gothic UI Semilight</vt:lpstr>
      <vt:lpstr>Arial</vt:lpstr>
      <vt:lpstr>Calibri</vt:lpstr>
      <vt:lpstr>Calibri Light</vt:lpstr>
      <vt:lpstr>Gill Sans MT</vt:lpstr>
      <vt:lpstr>Rockwell</vt:lpstr>
      <vt:lpstr>Wingdings</vt:lpstr>
      <vt:lpstr>Office Theme</vt:lpstr>
      <vt:lpstr>Alcohol, Tobacco &amp;  Other Drugs  a lesson from iknowmine.org Version 1.0</vt:lpstr>
      <vt:lpstr>Grounding Activity</vt:lpstr>
      <vt:lpstr>Group Agreements</vt:lpstr>
      <vt:lpstr>Our Words Matter</vt:lpstr>
      <vt:lpstr>Substances: The Basics</vt:lpstr>
      <vt:lpstr>Substances: The Body</vt:lpstr>
      <vt:lpstr>Substances: The Brain</vt:lpstr>
      <vt:lpstr>Categories of Substance Use</vt:lpstr>
      <vt:lpstr>Substance Use Disorder What does it look like?  </vt:lpstr>
      <vt:lpstr>Being Aware</vt:lpstr>
      <vt:lpstr>Resources for Help What should I do if someone I know needs substance use help? </vt:lpstr>
      <vt:lpstr>Scavenger Hunt</vt:lpstr>
      <vt:lpstr>Group Discussion</vt:lpstr>
      <vt:lpstr>PowerPoint Presentation</vt:lpstr>
    </vt:vector>
  </TitlesOfParts>
  <Company>ANTHC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Tobacco &amp; Other Drugs: A Lesson from iknowmine.org</dc:title>
  <dc:creator>Holsinger, Taylor L</dc:creator>
  <cp:lastModifiedBy>Williamson, Jennifer J</cp:lastModifiedBy>
  <cp:revision>259</cp:revision>
  <cp:lastPrinted>2019-12-19T21:50:30Z</cp:lastPrinted>
  <dcterms:created xsi:type="dcterms:W3CDTF">2019-10-11T19:44:27Z</dcterms:created>
  <dcterms:modified xsi:type="dcterms:W3CDTF">2020-06-30T19:11:55Z</dcterms:modified>
</cp:coreProperties>
</file>